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279_4885B31D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634" r:id="rId2"/>
    <p:sldId id="635" r:id="rId3"/>
    <p:sldId id="633" r:id="rId4"/>
    <p:sldId id="624" r:id="rId5"/>
    <p:sldId id="636" r:id="rId6"/>
    <p:sldId id="637" r:id="rId7"/>
    <p:sldId id="638" r:id="rId8"/>
    <p:sldId id="639" r:id="rId9"/>
    <p:sldId id="640" r:id="rId10"/>
    <p:sldId id="641" r:id="rId11"/>
    <p:sldId id="625" r:id="rId12"/>
    <p:sldId id="643" r:id="rId13"/>
    <p:sldId id="278" r:id="rId14"/>
    <p:sldId id="642" r:id="rId15"/>
    <p:sldId id="631" r:id="rId16"/>
    <p:sldId id="628" r:id="rId17"/>
    <p:sldId id="629" r:id="rId18"/>
    <p:sldId id="632" r:id="rId19"/>
    <p:sldId id="627" r:id="rId20"/>
    <p:sldId id="626" r:id="rId21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FE3002B-6E40-BE5D-97D5-AA4133EE4B4B}" name="Elif Cakmak" initials="EC" userId="S::elif.cakmak@ardicoffice.onmicrosoft.com::08af8c37-717d-454c-9d30-f7fe2f79c870" providerId="AD"/>
  <p188:author id="{73469F8B-5DBB-8471-72E1-CF3924C401DF}" name="Ali Dogrusöz" initials="AD" userId="S::ali.dogrusoz@ardicoffice.onmicrosoft.com::a63e1fa2-d825-47df-8b32-982ffd7a112a" providerId="AD"/>
  <p188:author id="{3DE457FA-1ECE-54EA-9E99-A4247A5B1E59}" name="H Kahveci" initials="" userId="S::h.kahveci@ardicoffice.onmicrosoft.com::27e1f37c-c28b-44ef-bfb6-7364145d636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7D7D7"/>
    <a:srgbClr val="000200"/>
    <a:srgbClr val="F59E0B"/>
    <a:srgbClr val="A8C9DC"/>
    <a:srgbClr val="D6B3FD"/>
    <a:srgbClr val="93C5FE"/>
    <a:srgbClr val="E5C788"/>
    <a:srgbClr val="DBB777"/>
    <a:srgbClr val="01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67700-B1DB-8E4A-84D7-D9A4A4B1DB4D}" v="14" dt="2026-01-13T12:01:57.001"/>
    <p1510:client id="{4DC0C7B2-4B17-2740-8196-F1340ECFEBE6}" v="262" dt="2026-01-13T11:26:05.2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12"/>
    <p:restoredTop sz="96654"/>
  </p:normalViewPr>
  <p:slideViewPr>
    <p:cSldViewPr snapToGrid="0">
      <p:cViewPr varScale="1">
        <p:scale>
          <a:sx n="152" d="100"/>
          <a:sy n="152" d="100"/>
        </p:scale>
        <p:origin x="7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comments/modernComment_279_4885B31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DD63548-60E5-574E-9513-5BC0893B8655}" authorId="{73469F8B-5DBB-8471-72E1-CF3924C401DF}" created="2026-01-10T10:11:16.71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16721693" sldId="633"/>
      <ac:spMk id="9" creationId="{BE326D7F-4B37-FFA8-8187-85003608E643}"/>
      <ac:txMk cp="108" len="6">
        <ac:context len="190" hash="947341531"/>
      </ac:txMk>
    </ac:txMkLst>
    <p188:pos x="7522474" y="512951"/>
    <p188:txBody>
      <a:bodyPr/>
      <a:lstStyle/>
      <a:p>
        <a:r>
          <a:rPr lang="en-US"/>
          <a:t>circle mi spiral mi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82A0E-58E5-D94F-A5F0-C6C1E46D33D2}" type="datetimeFigureOut">
              <a:rPr lang="en-TR" smtClean="0"/>
              <a:t>1/12/26</a:t>
            </a:fld>
            <a:endParaRPr lang="en-T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T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30A814-EB0A-F54B-9F5D-30AE2B9881B5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82845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>
                <a:solidFill>
                  <a:srgbClr val="6BD4E4"/>
                </a:solidFill>
                <a:latin typeface="Montserrat" pitchFamily="2" charset="77"/>
              </a:rPr>
              <a:t>Pull data from legacy systems via APIs 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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Bunu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taahhüt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olarak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alırlarsa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sıkıntı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yaşar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mıyız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? Legacy Sistemlerden API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ile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veri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çekmek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çok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mümkün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olamayabilir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zira</a:t>
            </a:r>
            <a:endParaRPr lang="en-US" sz="1200" i="1">
              <a:solidFill>
                <a:srgbClr val="6BD4E4"/>
              </a:solidFill>
              <a:latin typeface="Montserrat" pitchFamily="2" charset="77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>
              <a:solidFill>
                <a:srgbClr val="6BD4E4"/>
              </a:solidFill>
              <a:latin typeface="Montserrat" pitchFamily="2" charset="77"/>
            </a:endParaRPr>
          </a:p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A814-EB0A-F54B-9F5D-30AE2B9881B5}" type="slidenum">
              <a:rPr lang="en-TR" smtClean="0"/>
              <a:t>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85321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>
                <a:solidFill>
                  <a:srgbClr val="6BD4E4"/>
                </a:solidFill>
                <a:latin typeface="Montserrat" pitchFamily="2" charset="77"/>
              </a:rPr>
              <a:t>Pull data from legacy systems via APIs 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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Bunu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taahhüt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olarak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alırlarsa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sıkıntı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yaşar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mıyız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? Legacy Sistemlerden API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ile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veri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çekmek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çok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mümkün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olamayabilir</a:t>
            </a:r>
            <a:r>
              <a:rPr lang="en-US" sz="1200" i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 </a:t>
            </a:r>
            <a:r>
              <a:rPr lang="en-US" sz="1200" i="1" err="1">
                <a:solidFill>
                  <a:srgbClr val="6BD4E4"/>
                </a:solidFill>
                <a:latin typeface="Montserrat" pitchFamily="2" charset="77"/>
                <a:sym typeface="Wingdings" panose="05000000000000000000" pitchFamily="2" charset="2"/>
              </a:rPr>
              <a:t>zira</a:t>
            </a:r>
            <a:endParaRPr lang="en-US" sz="1200" i="1">
              <a:solidFill>
                <a:srgbClr val="6BD4E4"/>
              </a:solidFill>
              <a:latin typeface="Montserrat" pitchFamily="2" charset="77"/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i="1">
              <a:solidFill>
                <a:srgbClr val="6BD4E4"/>
              </a:solidFill>
              <a:latin typeface="Montserrat" pitchFamily="2" charset="77"/>
            </a:endParaRPr>
          </a:p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A814-EB0A-F54B-9F5D-30AE2B9881B5}" type="slidenum">
              <a:rPr lang="en-TR" smtClean="0"/>
              <a:t>4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38532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Manual recipe adjustments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yerine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“No records of former processes”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denebilir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.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Girdi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olan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Reçete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+ Ham Madde (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Muadil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ve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/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ya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tedarikçi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vs) 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ile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çıktı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olan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Lab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Sonuçları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arası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ilişki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olmamasını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tarif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edecek</a:t>
            </a: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Montserrat" pitchFamily="2" charset="77"/>
              </a:rPr>
              <a:t>şekilde</a:t>
            </a:r>
            <a:endParaRPr lang="en-US" sz="1200">
              <a:solidFill>
                <a:schemeClr val="bg1"/>
              </a:solidFill>
              <a:latin typeface="Montserrat" pitchFamily="2" charset="77"/>
            </a:endParaRPr>
          </a:p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A814-EB0A-F54B-9F5D-30AE2B9881B5}" type="slidenum">
              <a:rPr lang="en-TR" smtClean="0"/>
              <a:t>13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18341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A814-EB0A-F54B-9F5D-30AE2B9881B5}" type="slidenum">
              <a:rPr lang="en-TR" smtClean="0"/>
              <a:t>15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720493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Resmi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 Yer Tutucusu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Step2:  4 – 6 </a:t>
            </a:r>
            <a:r>
              <a:rPr lang="en-GB" err="1"/>
              <a:t>hafta</a:t>
            </a:r>
            <a:r>
              <a:rPr lang="en-GB"/>
              <a:t> </a:t>
            </a:r>
            <a:r>
              <a:rPr lang="en-GB" err="1"/>
              <a:t>olabilir</a:t>
            </a:r>
            <a:r>
              <a:rPr lang="en-GB"/>
              <a:t> </a:t>
            </a:r>
            <a:r>
              <a:rPr lang="en-GB" err="1"/>
              <a:t>aslında</a:t>
            </a:r>
            <a:r>
              <a:rPr lang="en-GB"/>
              <a:t>. </a:t>
            </a:r>
            <a:r>
              <a:rPr lang="en-GB" err="1"/>
              <a:t>Süreçlerini</a:t>
            </a:r>
            <a:r>
              <a:rPr lang="en-GB"/>
              <a:t> </a:t>
            </a:r>
            <a:r>
              <a:rPr lang="en-GB" err="1"/>
              <a:t>dinlemek</a:t>
            </a:r>
            <a:r>
              <a:rPr lang="en-GB"/>
              <a:t>, </a:t>
            </a:r>
            <a:r>
              <a:rPr lang="en-GB" err="1"/>
              <a:t>kabaca</a:t>
            </a:r>
            <a:r>
              <a:rPr lang="en-GB"/>
              <a:t> </a:t>
            </a:r>
            <a:r>
              <a:rPr lang="en-GB" err="1"/>
              <a:t>akışı</a:t>
            </a:r>
            <a:r>
              <a:rPr lang="en-GB"/>
              <a:t> </a:t>
            </a:r>
            <a:r>
              <a:rPr lang="en-GB" err="1"/>
              <a:t>çıkarmak</a:t>
            </a:r>
            <a:r>
              <a:rPr lang="en-GB"/>
              <a:t>, </a:t>
            </a:r>
            <a:r>
              <a:rPr lang="en-GB" err="1"/>
              <a:t>dar</a:t>
            </a:r>
            <a:r>
              <a:rPr lang="en-GB"/>
              <a:t> </a:t>
            </a:r>
            <a:r>
              <a:rPr lang="en-GB" err="1"/>
              <a:t>boğazları</a:t>
            </a:r>
            <a:r>
              <a:rPr lang="en-GB"/>
              <a:t> </a:t>
            </a:r>
            <a:r>
              <a:rPr lang="en-GB" err="1"/>
              <a:t>ve</a:t>
            </a:r>
            <a:r>
              <a:rPr lang="en-GB"/>
              <a:t>/</a:t>
            </a:r>
            <a:r>
              <a:rPr lang="en-GB" err="1"/>
              <a:t>ya</a:t>
            </a:r>
            <a:r>
              <a:rPr lang="en-GB"/>
              <a:t> problem </a:t>
            </a:r>
            <a:r>
              <a:rPr lang="en-GB" err="1"/>
              <a:t>noktalarını</a:t>
            </a:r>
            <a:r>
              <a:rPr lang="en-GB"/>
              <a:t> </a:t>
            </a:r>
            <a:r>
              <a:rPr lang="en-GB" err="1"/>
              <a:t>adreslemek</a:t>
            </a:r>
            <a:r>
              <a:rPr lang="en-GB"/>
              <a:t> </a:t>
            </a:r>
            <a:r>
              <a:rPr lang="en-GB" err="1"/>
              <a:t>için</a:t>
            </a:r>
            <a:r>
              <a:rPr lang="en-GB"/>
              <a:t>  6 </a:t>
            </a:r>
            <a:r>
              <a:rPr lang="en-GB" err="1"/>
              <a:t>hafta</a:t>
            </a:r>
            <a:r>
              <a:rPr lang="en-GB"/>
              <a:t> </a:t>
            </a:r>
            <a:r>
              <a:rPr lang="en-GB" err="1"/>
              <a:t>yeterli</a:t>
            </a:r>
            <a:r>
              <a:rPr lang="en-GB"/>
              <a:t> </a:t>
            </a:r>
            <a:r>
              <a:rPr lang="en-GB" err="1"/>
              <a:t>gelir</a:t>
            </a:r>
            <a:r>
              <a:rPr lang="en-GB"/>
              <a:t> </a:t>
            </a:r>
            <a:r>
              <a:rPr lang="en-GB" err="1"/>
              <a:t>sanki</a:t>
            </a:r>
            <a:r>
              <a:rPr lang="en-GB"/>
              <a:t>?</a:t>
            </a:r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A814-EB0A-F54B-9F5D-30AE2B9881B5}" type="slidenum">
              <a:rPr lang="en-TR" smtClean="0"/>
              <a:t>17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1966762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30A814-EB0A-F54B-9F5D-30AE2B9881B5}" type="slidenum">
              <a:rPr lang="en-TR" smtClean="0"/>
              <a:t>18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27852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99DC8-E0BE-1FAB-B509-EA667BC96F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6BA93B-58FB-948D-09ED-3C5B78B990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73882-B4F8-2D29-6B89-72C8B21B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89F61-E396-313F-C7B5-D6AAC254B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96B22-4827-7828-D1B7-A00388783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62153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A3A44-1CFE-5D01-6C04-37500D06A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6036E-BFF2-30D6-111F-F7B71285B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D04A8-285B-AF6E-326D-9E176201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A95BA1-8E19-234F-5C44-A6BC56867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41406-37EF-BBD7-512E-2D581205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295798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D0ECE0-FF8E-B707-BB93-B02F95B451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ED1A9-65E7-D245-FF11-C18FEA441A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CFD36-AA79-EA0F-4E54-FB7B0DD13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FA70B-214F-0513-821E-BDA78380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21319-4F87-450E-4FCB-342ADD8BA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700608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Logo Wordmark White.png" descr="Logo Wordmark White.png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16200000">
            <a:off x="11351107" y="3460895"/>
            <a:ext cx="1228926" cy="154125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layt Numarası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88491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9A634-9C18-AC22-BCFD-F89B2EC4A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7BF2B-6430-FDC0-580B-06FFA25E3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71375-18E2-A866-FAB3-4540479F6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A12F7-4848-2257-EA06-A5A0DF34C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EC6B4-9941-175E-7C24-8DCC20326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940308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1110-512B-AAA0-C60A-D3BB5104A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6EE574-F20D-9A6A-5A58-5540D2E3A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6590A-400A-8AE9-08DF-83C893372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21E29-3BCD-C7CE-9D13-AFA7B348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F6187-ABCC-D852-57F3-B6BDA3084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831940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B5BAC-3446-FF74-DAF6-CB79E29F4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3CC12-A87A-F3A0-9C8D-74DBB75BA8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FD21C9-BFA7-1686-2BE1-82440B5A6F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B56F26-D6B6-B027-4D0F-B381572C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376F0-FE4B-C894-A826-29A42B96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0E256B-CCAB-0CE9-E1EC-CAC7D47FF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3565206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FB965-65A8-1531-F80D-C2514DBBC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4BF4B-5AEF-6CED-1BA6-AEFC48DF5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A31D71-4BD7-AFE8-CED9-69ABE20247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3E7DE-8404-4A49-62C0-8CEEC8659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9D251A-A0C1-65D0-FB7E-F29162E2AB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628238-011C-B8D1-12FD-6D81AA488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5A2BC1-CEA1-9E03-FE0F-53BFAB2C9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197B4F-33CD-BFC3-B41D-311C6AE4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4208970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2C250-D517-B6F8-BA6A-909EEE7F6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D2CF3E-ED09-FC5A-0241-E960310BB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338E1-937E-3BE3-31DB-F70A88E37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FBBE1A-4D56-D761-4030-64581F88C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88877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F61293-CC04-7B17-0E2A-46FA836BD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1FD61C-9D7F-F46A-76A3-AD04AAA61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6D95C-2810-29BB-6B2F-E86EA7F3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6093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14C24-B858-89EA-AD41-47E8E394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5C79C-E242-AEC0-B71D-067CF80D1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E7ADE-3998-F963-E4B1-65E7DB365D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A8D62A-EAAE-47EB-6E9F-94275A92F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3900E-9F27-5005-955C-A5456F26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9EE11-9977-E4AA-FD7D-A9CA890D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029669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62619-1034-26EF-C804-CAC452118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F86F8F-7EAF-AFF6-ACBE-012CFBD45A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T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64211B-78D0-4307-6975-AC80FD9C1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D510F-AC64-6DE0-50F8-57CB99308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BA2413-F477-3F52-BF35-01E4B65DF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T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BC2C11-BDCB-9F37-4270-12A9CC79A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2283943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52FAA4-F796-400C-8162-00971E0E1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T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3EDD67-6B74-83EE-373C-F870ECC7E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T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89DAC-6E7B-FBB2-508E-FC791DF92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35C8C4-9856-AC4B-9E9F-74FEE3A623A8}" type="datetimeFigureOut">
              <a:rPr lang="en-TR" smtClean="0"/>
              <a:t>1/12/26</a:t>
            </a:fld>
            <a:endParaRPr lang="en-T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4B33A-74DB-6E70-3FAA-D02C600CA1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T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D6670-3448-6140-33A6-2E2D926090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0FD0B-FC38-5249-9CA6-05B039CD2950}" type="slidenum">
              <a:rPr lang="en-TR" smtClean="0"/>
              <a:t>‹#›</a:t>
            </a:fld>
            <a:endParaRPr lang="en-TR"/>
          </a:p>
        </p:txBody>
      </p:sp>
    </p:spTree>
    <p:extLst>
      <p:ext uri="{BB962C8B-B14F-4D97-AF65-F5344CB8AC3E}">
        <p14:creationId xmlns:p14="http://schemas.microsoft.com/office/powerpoint/2010/main" val="95447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ardictech.com/" TargetMode="Externa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79_4885B31D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EE5C98-923A-0E44-8F03-6B93B05F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395" y="34325"/>
            <a:ext cx="9670642" cy="676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88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E60E54-BB0A-7B76-5FA6-CC10DA041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768" y="310018"/>
            <a:ext cx="11164273" cy="62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1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47EADD3-FCA4-483E-DA96-E8C8F72FDC8B}"/>
              </a:ext>
            </a:extLst>
          </p:cNvPr>
          <p:cNvSpPr/>
          <p:nvPr/>
        </p:nvSpPr>
        <p:spPr>
          <a:xfrm>
            <a:off x="6227635" y="4794978"/>
            <a:ext cx="2722513" cy="1719394"/>
          </a:xfrm>
          <a:prstGeom prst="roundRect">
            <a:avLst/>
          </a:prstGeom>
          <a:solidFill>
            <a:srgbClr val="121620"/>
          </a:solidFill>
          <a:ln>
            <a:solidFill>
              <a:srgbClr val="1F23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8D11908-6660-1B05-668A-80CE3B93E4E0}"/>
              </a:ext>
            </a:extLst>
          </p:cNvPr>
          <p:cNvSpPr/>
          <p:nvPr/>
        </p:nvSpPr>
        <p:spPr>
          <a:xfrm>
            <a:off x="3200959" y="4799236"/>
            <a:ext cx="2705741" cy="1638053"/>
          </a:xfrm>
          <a:prstGeom prst="roundRect">
            <a:avLst/>
          </a:prstGeom>
          <a:solidFill>
            <a:srgbClr val="121620"/>
          </a:solidFill>
          <a:ln>
            <a:solidFill>
              <a:srgbClr val="1F23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9653F0F-2944-7B6B-C931-DB03E9AB2A2C}"/>
              </a:ext>
            </a:extLst>
          </p:cNvPr>
          <p:cNvSpPr/>
          <p:nvPr/>
        </p:nvSpPr>
        <p:spPr>
          <a:xfrm>
            <a:off x="673559" y="4766157"/>
            <a:ext cx="2360666" cy="1719394"/>
          </a:xfrm>
          <a:prstGeom prst="roundRect">
            <a:avLst/>
          </a:prstGeom>
          <a:solidFill>
            <a:srgbClr val="121620"/>
          </a:solidFill>
          <a:ln>
            <a:solidFill>
              <a:srgbClr val="1F23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E2282-F1E5-1E76-C7CB-490077F27F31}"/>
              </a:ext>
            </a:extLst>
          </p:cNvPr>
          <p:cNvSpPr txBox="1"/>
          <p:nvPr/>
        </p:nvSpPr>
        <p:spPr>
          <a:xfrm>
            <a:off x="599111" y="675748"/>
            <a:ext cx="1112220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Under the Hood: Secure, Open and Future-Proof  </a:t>
            </a:r>
            <a:br>
              <a:rPr lang="en-US" sz="48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</a:br>
            <a:endParaRPr lang="en-US" sz="4800" b="1" i="0">
              <a:gradFill>
                <a:gsLst>
                  <a:gs pos="72000">
                    <a:srgbClr val="885EF7"/>
                  </a:gs>
                  <a:gs pos="47000">
                    <a:srgbClr val="5C73F7"/>
                  </a:gs>
                  <a:gs pos="23000">
                    <a:srgbClr val="4180F7"/>
                  </a:gs>
                </a:gsLst>
                <a:lin ang="18900000" scaled="1"/>
              </a:gradFill>
              <a:effectLst/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" name="Picture 9" descr="A logo with a triangle&#10;&#10;Description automatically generated">
            <a:extLst>
              <a:ext uri="{FF2B5EF4-FFF2-40B4-BE49-F238E27FC236}">
                <a16:creationId xmlns:a16="http://schemas.microsoft.com/office/drawing/2014/main" id="{22DD999A-3E9E-BB8E-4F0A-5ED20BBF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12" name="Picture 11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D5B2BB7C-399A-6999-B43C-F8365179194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7C855A-528F-20DA-80C8-01B825AB95C7}"/>
              </a:ext>
            </a:extLst>
          </p:cNvPr>
          <p:cNvSpPr txBox="1"/>
          <p:nvPr/>
        </p:nvSpPr>
        <p:spPr>
          <a:xfrm>
            <a:off x="721845" y="2678227"/>
            <a:ext cx="2278155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F17916"/>
                </a:solidFill>
                <a:latin typeface="Montserrat" pitchFamily="2" charset="77"/>
              </a:rPr>
              <a:t>EDGE COMPUTING </a:t>
            </a:r>
          </a:p>
          <a:p>
            <a:pPr algn="ctr"/>
            <a:endParaRPr lang="en-US" sz="1600" b="1">
              <a:solidFill>
                <a:srgbClr val="788FA6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Enterprise grade Android 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Linux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TensorFlow 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Supports air-gapped environments</a:t>
            </a: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069FAD-1339-1346-C29A-B3CA001E37F0}"/>
              </a:ext>
            </a:extLst>
          </p:cNvPr>
          <p:cNvSpPr txBox="1"/>
          <p:nvPr/>
        </p:nvSpPr>
        <p:spPr>
          <a:xfrm>
            <a:off x="3180459" y="2693062"/>
            <a:ext cx="2574829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F17916"/>
                </a:solidFill>
                <a:latin typeface="Montserrat" pitchFamily="2" charset="77"/>
              </a:rPr>
              <a:t>CLOUD/ON-PREM CORE</a:t>
            </a:r>
          </a:p>
          <a:p>
            <a:pPr algn="ctr"/>
            <a:endParaRPr lang="en-US" sz="1400">
              <a:solidFill>
                <a:srgbClr val="788FA6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Kubernetes </a:t>
            </a:r>
            <a:r>
              <a:rPr lang="tr-TR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M</a:t>
            </a:r>
            <a:r>
              <a:rPr lang="en-US" sz="1400" err="1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icroservices</a:t>
            </a:r>
            <a:endParaRPr lang="en-US" sz="1400">
              <a:solidFill>
                <a:schemeClr val="bg1">
                  <a:lumMod val="75000"/>
                </a:schemeClr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PostgreSQL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Apache Spark </a:t>
            </a:r>
            <a:endParaRPr lang="en-US" sz="1600">
              <a:solidFill>
                <a:schemeClr val="bg1">
                  <a:lumMod val="75000"/>
                </a:schemeClr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9CBE79-3CBE-30DD-5F97-A889D7837519}"/>
              </a:ext>
            </a:extLst>
          </p:cNvPr>
          <p:cNvSpPr txBox="1"/>
          <p:nvPr/>
        </p:nvSpPr>
        <p:spPr>
          <a:xfrm>
            <a:off x="6093019" y="2708450"/>
            <a:ext cx="285567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F17916"/>
                </a:solidFill>
                <a:latin typeface="Montserrat" pitchFamily="2" charset="77"/>
              </a:rPr>
              <a:t>SECURITY AND OPENNESS</a:t>
            </a:r>
            <a:endParaRPr lang="en-US" sz="1600" b="1">
              <a:solidFill>
                <a:srgbClr val="788FA6"/>
              </a:solidFill>
              <a:latin typeface="Montserrat" pitchFamily="2" charset="77"/>
            </a:endParaRPr>
          </a:p>
          <a:p>
            <a:pPr algn="ctr"/>
            <a:endParaRPr lang="en-US" sz="1600" b="1">
              <a:solidFill>
                <a:srgbClr val="788FA6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Zero Trust Architecture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End to end encryption</a:t>
            </a:r>
          </a:p>
          <a:p>
            <a:endParaRPr lang="en-US" sz="14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8511C9-9F29-B750-03DF-23DCB24E9077}"/>
              </a:ext>
            </a:extLst>
          </p:cNvPr>
          <p:cNvSpPr txBox="1"/>
          <p:nvPr/>
        </p:nvSpPr>
        <p:spPr>
          <a:xfrm>
            <a:off x="9401667" y="4847498"/>
            <a:ext cx="2278155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F2423B"/>
                </a:solidFill>
                <a:latin typeface="Montserrat" pitchFamily="2" charset="77"/>
              </a:rPr>
              <a:t>$8-12M+</a:t>
            </a:r>
          </a:p>
          <a:p>
            <a:pPr algn="ctr"/>
            <a:r>
              <a:rPr lang="en-US" sz="1600" b="1">
                <a:solidFill>
                  <a:srgbClr val="788FA6"/>
                </a:solidFill>
                <a:latin typeface="Montserrat" pitchFamily="2" charset="77"/>
              </a:rPr>
              <a:t>Dark Data Loss</a:t>
            </a:r>
          </a:p>
          <a:p>
            <a:pPr algn="ctr"/>
            <a:endParaRPr lang="en-US" sz="1600" b="1">
              <a:solidFill>
                <a:srgbClr val="788FA6"/>
              </a:solidFill>
              <a:latin typeface="Montserrat" pitchFamily="2" charset="77"/>
            </a:endParaRPr>
          </a:p>
          <a:p>
            <a:r>
              <a:rPr lang="en-US" sz="1400">
                <a:solidFill>
                  <a:srgbClr val="788FA6"/>
                </a:solidFill>
                <a:latin typeface="Montserrat" pitchFamily="2" charset="77"/>
              </a:rPr>
              <a:t>60-80% of machine data is never analyzed or captured</a:t>
            </a: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8E50BBB-4FC9-50E5-37FE-DCB02CC89457}"/>
              </a:ext>
            </a:extLst>
          </p:cNvPr>
          <p:cNvSpPr/>
          <p:nvPr/>
        </p:nvSpPr>
        <p:spPr>
          <a:xfrm>
            <a:off x="9304383" y="4840692"/>
            <a:ext cx="2722513" cy="1719394"/>
          </a:xfrm>
          <a:prstGeom prst="roundRect">
            <a:avLst/>
          </a:prstGeom>
          <a:solidFill>
            <a:srgbClr val="121620"/>
          </a:solidFill>
          <a:ln>
            <a:solidFill>
              <a:srgbClr val="1F23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12DD1A-774F-2011-98AD-91E9218F4CA2}"/>
              </a:ext>
            </a:extLst>
          </p:cNvPr>
          <p:cNvSpPr txBox="1"/>
          <p:nvPr/>
        </p:nvSpPr>
        <p:spPr>
          <a:xfrm>
            <a:off x="9311522" y="2708450"/>
            <a:ext cx="2590249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F17916"/>
                </a:solidFill>
                <a:latin typeface="Montserrat" pitchFamily="2" charset="77"/>
              </a:rPr>
              <a:t>INTEGRATION </a:t>
            </a:r>
          </a:p>
          <a:p>
            <a:pPr algn="ctr"/>
            <a:endParaRPr lang="en-US" sz="1600" b="1">
              <a:solidFill>
                <a:srgbClr val="788FA6"/>
              </a:solidFill>
              <a:latin typeface="Montserra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MQTT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OPC_UA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No vendor lock-in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>
                    <a:lumMod val="75000"/>
                  </a:schemeClr>
                </a:solidFill>
                <a:latin typeface="Montserrat" pitchFamily="2" charset="77"/>
              </a:rPr>
              <a:t>Your data is your data</a:t>
            </a: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  <a:p>
            <a:endParaRPr lang="en-US" sz="1600">
              <a:solidFill>
                <a:srgbClr val="788FA6"/>
              </a:solidFill>
              <a:latin typeface="Montserrat" pitchFamily="2" charset="77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039C2EF-C177-0424-AB1F-A8C918803877}"/>
              </a:ext>
            </a:extLst>
          </p:cNvPr>
          <p:cNvCxnSpPr>
            <a:cxnSpLocks/>
          </p:cNvCxnSpPr>
          <p:nvPr/>
        </p:nvCxnSpPr>
        <p:spPr>
          <a:xfrm>
            <a:off x="284138" y="2219580"/>
            <a:ext cx="11437174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9302BF"/>
                </a:gs>
                <a:gs pos="15000">
                  <a:srgbClr val="5A00C0"/>
                </a:gs>
                <a:gs pos="47000">
                  <a:srgbClr val="6AB2F6"/>
                </a:gs>
                <a:gs pos="100000">
                  <a:srgbClr val="88EADE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755C6E3-BC22-CCC2-9A00-0C0606F86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0" t="13087" r="4684" b="23783"/>
          <a:stretch/>
        </p:blipFill>
        <p:spPr>
          <a:xfrm>
            <a:off x="9370514" y="4789445"/>
            <a:ext cx="2590249" cy="18218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A square box with a blue light on it&#10;&#10;Description automatically generated">
            <a:extLst>
              <a:ext uri="{FF2B5EF4-FFF2-40B4-BE49-F238E27FC236}">
                <a16:creationId xmlns:a16="http://schemas.microsoft.com/office/drawing/2014/main" id="{7A821AA1-88B1-6440-3263-35B2773F23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14" t="45617" r="14755" b="9820"/>
          <a:stretch/>
        </p:blipFill>
        <p:spPr>
          <a:xfrm>
            <a:off x="684085" y="4955219"/>
            <a:ext cx="2340706" cy="14439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 descr="A computer screen with icons on it&#10;&#10;Description automatically generated">
            <a:extLst>
              <a:ext uri="{FF2B5EF4-FFF2-40B4-BE49-F238E27FC236}">
                <a16:creationId xmlns:a16="http://schemas.microsoft.com/office/drawing/2014/main" id="{5B863C3E-A836-BC16-ECE2-EB35A53B569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0884"/>
          <a:stretch/>
        </p:blipFill>
        <p:spPr>
          <a:xfrm>
            <a:off x="3543251" y="4766157"/>
            <a:ext cx="1885628" cy="1680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A glowing shield with a lock and circuit board&#10;&#10;Description automatically generated">
            <a:extLst>
              <a:ext uri="{FF2B5EF4-FFF2-40B4-BE49-F238E27FC236}">
                <a16:creationId xmlns:a16="http://schemas.microsoft.com/office/drawing/2014/main" id="{7B98B084-74D4-A6EF-A576-DCB28D5F45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684"/>
          <a:stretch/>
        </p:blipFill>
        <p:spPr>
          <a:xfrm>
            <a:off x="6598701" y="4783415"/>
            <a:ext cx="1798163" cy="1636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51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9E340D-F73F-0227-3EEC-E9A742589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54" y="142944"/>
            <a:ext cx="9695129" cy="50178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EA0DD3-71FB-A237-EEF4-182409210C00}"/>
              </a:ext>
            </a:extLst>
          </p:cNvPr>
          <p:cNvSpPr txBox="1"/>
          <p:nvPr/>
        </p:nvSpPr>
        <p:spPr>
          <a:xfrm>
            <a:off x="7305740" y="5715814"/>
            <a:ext cx="60972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b="1" i="0" u="none" strike="noStrike" cap="all">
                <a:solidFill>
                  <a:srgbClr val="FFFFFF"/>
                </a:solidFill>
                <a:effectLst/>
                <a:latin typeface="ui-sans-serif"/>
              </a:rPr>
              <a:t>TOTAL FINANCIAL IMPACT</a:t>
            </a:r>
          </a:p>
          <a:p>
            <a:pPr algn="l">
              <a:buNone/>
            </a:pPr>
            <a:r>
              <a:rPr lang="en-US" b="1" i="0" u="none" strike="noStrike">
                <a:solidFill>
                  <a:srgbClr val="FFFFFF"/>
                </a:solidFill>
                <a:effectLst/>
                <a:latin typeface="ui-sans-serif"/>
              </a:rPr>
              <a:t>$7.5M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F87EF2-C1BB-18EC-FFF3-6CF1DCF1075C}"/>
              </a:ext>
            </a:extLst>
          </p:cNvPr>
          <p:cNvSpPr txBox="1"/>
          <p:nvPr/>
        </p:nvSpPr>
        <p:spPr>
          <a:xfrm>
            <a:off x="1077947" y="5561925"/>
            <a:ext cx="80312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16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CERAMİC PRODUCTION – MASSE PLANT</a:t>
            </a:r>
            <a:endParaRPr lang="en-US" sz="1600" b="1" i="0">
              <a:gradFill>
                <a:gsLst>
                  <a:gs pos="72000">
                    <a:srgbClr val="885EF7"/>
                  </a:gs>
                  <a:gs pos="47000">
                    <a:srgbClr val="5C73F7"/>
                  </a:gs>
                  <a:gs pos="23000">
                    <a:srgbClr val="4180F7"/>
                  </a:gs>
                </a:gsLst>
                <a:lin ang="18900000" scaled="1"/>
              </a:gradFill>
              <a:effectLst/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04236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09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F583A8-08A2-9D1F-2B64-1035F12B5E68}"/>
              </a:ext>
            </a:extLst>
          </p:cNvPr>
          <p:cNvSpPr txBox="1"/>
          <p:nvPr/>
        </p:nvSpPr>
        <p:spPr>
          <a:xfrm>
            <a:off x="7545207" y="787088"/>
            <a:ext cx="436400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Wingdings" pitchFamily="2" charset="2"/>
              <a:buChar char="§"/>
            </a:pPr>
            <a:r>
              <a:rPr lang="en-US" sz="2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95%+ recipe accuracy </a:t>
            </a:r>
          </a:p>
          <a:p>
            <a:pPr marL="457200" indent="-457200" algn="l">
              <a:buFont typeface="Wingdings" pitchFamily="2" charset="2"/>
              <a:buChar char="§"/>
            </a:pPr>
            <a:r>
              <a:rPr lang="en-US" sz="2400" b="1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10-15% raw material cost optimization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24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C054AD-D8EE-C9E6-C5A5-7395281369BC}"/>
              </a:ext>
            </a:extLst>
          </p:cNvPr>
          <p:cNvSpPr txBox="1"/>
          <p:nvPr/>
        </p:nvSpPr>
        <p:spPr>
          <a:xfrm>
            <a:off x="5271094" y="1557841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R">
                <a:solidFill>
                  <a:srgbClr val="FCBF24"/>
                </a:solidFill>
                <a:latin typeface="Montserrat" pitchFamily="2" charset="77"/>
              </a:rPr>
              <a:t>OBJECTIVES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F83A96-35CD-87C4-813E-C0EBE6C8A712}"/>
              </a:ext>
            </a:extLst>
          </p:cNvPr>
          <p:cNvSpPr txBox="1"/>
          <p:nvPr/>
        </p:nvSpPr>
        <p:spPr>
          <a:xfrm>
            <a:off x="5271094" y="3487918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TR">
                <a:solidFill>
                  <a:srgbClr val="FCBF24"/>
                </a:solidFill>
                <a:latin typeface="Montserrat" pitchFamily="2" charset="77"/>
              </a:rPr>
              <a:t>CHALLENGE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E02BA8-84F2-9FFF-0A0B-F6FB488BB7CE}"/>
              </a:ext>
            </a:extLst>
          </p:cNvPr>
          <p:cNvSpPr txBox="1"/>
          <p:nvPr/>
        </p:nvSpPr>
        <p:spPr>
          <a:xfrm>
            <a:off x="5271094" y="5098727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TR"/>
            </a:defPPr>
            <a:lvl1pPr>
              <a:defRPr>
                <a:solidFill>
                  <a:srgbClr val="FCBF24"/>
                </a:solidFill>
                <a:latin typeface="Montserrat" pitchFamily="2" charset="77"/>
              </a:defRPr>
            </a:lvl1pPr>
          </a:lstStyle>
          <a:p>
            <a:pPr algn="r"/>
            <a:r>
              <a:rPr lang="en-TR"/>
              <a:t>SOLUTION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AED464-05A1-D145-33ED-4A818C030FC7}"/>
              </a:ext>
            </a:extLst>
          </p:cNvPr>
          <p:cNvSpPr txBox="1"/>
          <p:nvPr/>
        </p:nvSpPr>
        <p:spPr>
          <a:xfrm>
            <a:off x="3519166" y="1845577"/>
            <a:ext cx="32150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  <a:latin typeface="Montserrat" pitchFamily="2" charset="77"/>
              </a:rPr>
              <a:t>Recipe forecasting by raw material and/or supplier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  <a:latin typeface="Montserrat" pitchFamily="2" charset="77"/>
              </a:rPr>
              <a:t>Achieve target quality ( and colour) with no extra dosing effort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bg1"/>
                </a:solidFill>
                <a:latin typeface="Montserrat" pitchFamily="2" charset="77"/>
              </a:rPr>
              <a:t>Predict quality prior to spraying activity </a:t>
            </a:r>
            <a:endParaRPr lang="en-TR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6EDC85-FF24-2CD9-5983-EAF84A0F98FB}"/>
              </a:ext>
            </a:extLst>
          </p:cNvPr>
          <p:cNvSpPr txBox="1"/>
          <p:nvPr/>
        </p:nvSpPr>
        <p:spPr>
          <a:xfrm>
            <a:off x="3472603" y="3897157"/>
            <a:ext cx="32150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Incorrect weighing and dosing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Recipe deviations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Manual recipe adjustments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Difficulty adapting to raw material changes</a:t>
            </a:r>
            <a:endParaRPr lang="en-TR" sz="14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89471D-1216-9384-CC26-A0AE20F49FB7}"/>
              </a:ext>
            </a:extLst>
          </p:cNvPr>
          <p:cNvSpPr txBox="1"/>
          <p:nvPr/>
        </p:nvSpPr>
        <p:spPr>
          <a:xfrm>
            <a:off x="286104" y="1089219"/>
            <a:ext cx="3615234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4400" b="1">
                <a:solidFill>
                  <a:srgbClr val="88EADE"/>
                </a:solidFill>
                <a:latin typeface="Poppins" pitchFamily="2" charset="77"/>
                <a:cs typeface="Poppins" pitchFamily="2" charset="77"/>
              </a:rPr>
              <a:t>Raw Materials </a:t>
            </a:r>
          </a:p>
          <a:p>
            <a:r>
              <a:rPr lang="en-TR" sz="4400" b="1">
                <a:solidFill>
                  <a:srgbClr val="88EADE"/>
                </a:solidFill>
                <a:latin typeface="Poppins" pitchFamily="2" charset="77"/>
                <a:cs typeface="Poppins" pitchFamily="2" charset="77"/>
              </a:rPr>
              <a:t>Factory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57607B-7468-E1E6-0DFE-4B2129142240}"/>
              </a:ext>
            </a:extLst>
          </p:cNvPr>
          <p:cNvSpPr/>
          <p:nvPr/>
        </p:nvSpPr>
        <p:spPr>
          <a:xfrm>
            <a:off x="7122203" y="881742"/>
            <a:ext cx="345989" cy="597625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 scaled="1"/>
            <a:tileRect/>
          </a:gradFill>
          <a:ln w="635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97F0E3-2048-7AB0-6A9E-6787CC70D6D9}"/>
              </a:ext>
            </a:extLst>
          </p:cNvPr>
          <p:cNvSpPr txBox="1"/>
          <p:nvPr/>
        </p:nvSpPr>
        <p:spPr>
          <a:xfrm>
            <a:off x="3379994" y="5602661"/>
            <a:ext cx="38619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RECIPE MANAGEMENT &amp; OPTIMIZATION</a:t>
            </a:r>
          </a:p>
          <a:p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GRINDING &amp; MILLING OPTIMIZATION</a:t>
            </a:r>
          </a:p>
          <a:p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SPRAY DRYING OPTIMIZATION</a:t>
            </a:r>
          </a:p>
        </p:txBody>
      </p:sp>
      <p:pic>
        <p:nvPicPr>
          <p:cNvPr id="4" name="Picture 3" descr="A logo with a triangle&#10;&#10;Description automatically generated">
            <a:extLst>
              <a:ext uri="{FF2B5EF4-FFF2-40B4-BE49-F238E27FC236}">
                <a16:creationId xmlns:a16="http://schemas.microsoft.com/office/drawing/2014/main" id="{1C877927-28F2-40DA-E160-C84FBCC33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6" name="Picture 5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B3634D96-4429-C51E-CAEA-908EC267371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pic>
        <p:nvPicPr>
          <p:cNvPr id="9" name="Picture 8" descr="A large factory with many silver tanks&#10;&#10;Description automatically generated with medium confidence">
            <a:extLst>
              <a:ext uri="{FF2B5EF4-FFF2-40B4-BE49-F238E27FC236}">
                <a16:creationId xmlns:a16="http://schemas.microsoft.com/office/drawing/2014/main" id="{7131E1BA-EF3D-ED44-378E-17C6C4224F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43" y="3645107"/>
            <a:ext cx="2603441" cy="29222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 18">
            <a:extLst>
              <a:ext uri="{FF2B5EF4-FFF2-40B4-BE49-F238E27FC236}">
                <a16:creationId xmlns:a16="http://schemas.microsoft.com/office/drawing/2014/main" id="{D6543E57-BEE2-0910-0E6F-6FBADAF3FDDE}"/>
              </a:ext>
            </a:extLst>
          </p:cNvPr>
          <p:cNvSpPr/>
          <p:nvPr/>
        </p:nvSpPr>
        <p:spPr>
          <a:xfrm>
            <a:off x="8067072" y="2640327"/>
            <a:ext cx="3976687" cy="358080"/>
          </a:xfrm>
          <a:prstGeom prst="roundRect">
            <a:avLst>
              <a:gd name="adj" fmla="val 18620"/>
            </a:avLst>
          </a:prstGeom>
          <a:solidFill>
            <a:srgbClr val="1A28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>
              <a:latin typeface="Montserrat" pitchFamily="2" charset="77"/>
            </a:endParaRPr>
          </a:p>
        </p:txBody>
      </p:sp>
      <p:sp>
        <p:nvSpPr>
          <p:cNvPr id="5" name="Text 19">
            <a:extLst>
              <a:ext uri="{FF2B5EF4-FFF2-40B4-BE49-F238E27FC236}">
                <a16:creationId xmlns:a16="http://schemas.microsoft.com/office/drawing/2014/main" id="{DF5FCF92-F3DE-9514-A178-6A68CD726A7C}"/>
              </a:ext>
            </a:extLst>
          </p:cNvPr>
          <p:cNvSpPr/>
          <p:nvPr/>
        </p:nvSpPr>
        <p:spPr>
          <a:xfrm>
            <a:off x="8171847" y="2726052"/>
            <a:ext cx="3842480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1200" b="1">
                <a:solidFill>
                  <a:srgbClr val="06B6D4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 Estimated Results (12 Months)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7" name="Text 20">
            <a:extLst>
              <a:ext uri="{FF2B5EF4-FFF2-40B4-BE49-F238E27FC236}">
                <a16:creationId xmlns:a16="http://schemas.microsoft.com/office/drawing/2014/main" id="{A3C6539D-5EFD-1643-08D3-2E94CBF14483}"/>
              </a:ext>
            </a:extLst>
          </p:cNvPr>
          <p:cNvSpPr/>
          <p:nvPr/>
        </p:nvSpPr>
        <p:spPr>
          <a:xfrm>
            <a:off x="8067072" y="3065082"/>
            <a:ext cx="1959769" cy="569565"/>
          </a:xfrm>
          <a:prstGeom prst="roundRect">
            <a:avLst>
              <a:gd name="adj" fmla="val 8362"/>
            </a:avLst>
          </a:prstGeom>
          <a:solidFill>
            <a:srgbClr val="7C3AED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>
              <a:latin typeface="Montserrat" pitchFamily="2" charset="77"/>
            </a:endParaRPr>
          </a:p>
        </p:txBody>
      </p:sp>
      <p:sp>
        <p:nvSpPr>
          <p:cNvPr id="8" name="Shape 21">
            <a:extLst>
              <a:ext uri="{FF2B5EF4-FFF2-40B4-BE49-F238E27FC236}">
                <a16:creationId xmlns:a16="http://schemas.microsoft.com/office/drawing/2014/main" id="{5F672FEE-02C7-2433-1CB0-F6E317C3DB06}"/>
              </a:ext>
            </a:extLst>
          </p:cNvPr>
          <p:cNvSpPr/>
          <p:nvPr/>
        </p:nvSpPr>
        <p:spPr>
          <a:xfrm>
            <a:off x="8081359" y="3065082"/>
            <a:ext cx="0" cy="569565"/>
          </a:xfrm>
          <a:prstGeom prst="line">
            <a:avLst/>
          </a:prstGeom>
          <a:noFill/>
          <a:ln w="28575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TR" sz="1200">
              <a:latin typeface="Montserrat" pitchFamily="2" charset="77"/>
            </a:endParaRPr>
          </a:p>
        </p:txBody>
      </p:sp>
      <p:sp>
        <p:nvSpPr>
          <p:cNvPr id="10" name="Text 22">
            <a:extLst>
              <a:ext uri="{FF2B5EF4-FFF2-40B4-BE49-F238E27FC236}">
                <a16:creationId xmlns:a16="http://schemas.microsoft.com/office/drawing/2014/main" id="{3D68DBEA-BF02-CB25-4B61-EC513879737D}"/>
              </a:ext>
            </a:extLst>
          </p:cNvPr>
          <p:cNvSpPr/>
          <p:nvPr/>
        </p:nvSpPr>
        <p:spPr>
          <a:xfrm>
            <a:off x="8171847" y="3122232"/>
            <a:ext cx="181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"/>
              </a:spcAft>
              <a:buNone/>
            </a:pPr>
            <a:r>
              <a:rPr lang="en-US" sz="1200" b="1">
                <a:solidFill>
                  <a:srgbClr val="7C3AED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95%+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16" name="Text 23">
            <a:extLst>
              <a:ext uri="{FF2B5EF4-FFF2-40B4-BE49-F238E27FC236}">
                <a16:creationId xmlns:a16="http://schemas.microsoft.com/office/drawing/2014/main" id="{AB75B45E-E0F1-3925-F2C0-D322784C67C4}"/>
              </a:ext>
            </a:extLst>
          </p:cNvPr>
          <p:cNvSpPr/>
          <p:nvPr/>
        </p:nvSpPr>
        <p:spPr>
          <a:xfrm>
            <a:off x="8171847" y="3360357"/>
            <a:ext cx="181437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75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RECIPE ACCURACY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17" name="Text 24">
            <a:extLst>
              <a:ext uri="{FF2B5EF4-FFF2-40B4-BE49-F238E27FC236}">
                <a16:creationId xmlns:a16="http://schemas.microsoft.com/office/drawing/2014/main" id="{1FDB4207-61F4-7C68-1686-0940668F5333}"/>
              </a:ext>
            </a:extLst>
          </p:cNvPr>
          <p:cNvSpPr/>
          <p:nvPr/>
        </p:nvSpPr>
        <p:spPr>
          <a:xfrm>
            <a:off x="10083990" y="3065082"/>
            <a:ext cx="1959769" cy="569565"/>
          </a:xfrm>
          <a:prstGeom prst="roundRect">
            <a:avLst>
              <a:gd name="adj" fmla="val 8362"/>
            </a:avLst>
          </a:prstGeom>
          <a:solidFill>
            <a:srgbClr val="7C3AED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>
              <a:latin typeface="Montserrat" pitchFamily="2" charset="77"/>
            </a:endParaRPr>
          </a:p>
        </p:txBody>
      </p:sp>
      <p:sp>
        <p:nvSpPr>
          <p:cNvPr id="21" name="Shape 25">
            <a:extLst>
              <a:ext uri="{FF2B5EF4-FFF2-40B4-BE49-F238E27FC236}">
                <a16:creationId xmlns:a16="http://schemas.microsoft.com/office/drawing/2014/main" id="{64C2BBD1-D4A8-2F62-1CA1-2DA235B660D4}"/>
              </a:ext>
            </a:extLst>
          </p:cNvPr>
          <p:cNvSpPr/>
          <p:nvPr/>
        </p:nvSpPr>
        <p:spPr>
          <a:xfrm>
            <a:off x="10098278" y="3065082"/>
            <a:ext cx="0" cy="569565"/>
          </a:xfrm>
          <a:prstGeom prst="line">
            <a:avLst/>
          </a:prstGeom>
          <a:noFill/>
          <a:ln w="28575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TR" sz="1200">
              <a:latin typeface="Montserrat" pitchFamily="2" charset="77"/>
            </a:endParaRPr>
          </a:p>
        </p:txBody>
      </p:sp>
      <p:sp>
        <p:nvSpPr>
          <p:cNvPr id="22" name="Text 26">
            <a:extLst>
              <a:ext uri="{FF2B5EF4-FFF2-40B4-BE49-F238E27FC236}">
                <a16:creationId xmlns:a16="http://schemas.microsoft.com/office/drawing/2014/main" id="{8273DD7F-CF33-7815-03A1-1EA17CA39ED6}"/>
              </a:ext>
            </a:extLst>
          </p:cNvPr>
          <p:cNvSpPr/>
          <p:nvPr/>
        </p:nvSpPr>
        <p:spPr>
          <a:xfrm>
            <a:off x="10188765" y="3122232"/>
            <a:ext cx="181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"/>
              </a:spcAft>
              <a:buNone/>
            </a:pPr>
            <a:r>
              <a:rPr lang="en-US" sz="1200" b="1">
                <a:solidFill>
                  <a:srgbClr val="7C3AED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$2.8M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23" name="Text 27">
            <a:extLst>
              <a:ext uri="{FF2B5EF4-FFF2-40B4-BE49-F238E27FC236}">
                <a16:creationId xmlns:a16="http://schemas.microsoft.com/office/drawing/2014/main" id="{AA3278ED-5CD3-2565-AEAA-E8FA4CE7E522}"/>
              </a:ext>
            </a:extLst>
          </p:cNvPr>
          <p:cNvSpPr/>
          <p:nvPr/>
        </p:nvSpPr>
        <p:spPr>
          <a:xfrm>
            <a:off x="10188765" y="3360357"/>
            <a:ext cx="1814370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75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MATERIAL WASTE 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24" name="Text 28">
            <a:extLst>
              <a:ext uri="{FF2B5EF4-FFF2-40B4-BE49-F238E27FC236}">
                <a16:creationId xmlns:a16="http://schemas.microsoft.com/office/drawing/2014/main" id="{4F839F02-F0BE-4C8D-A87E-00CE2C83141B}"/>
              </a:ext>
            </a:extLst>
          </p:cNvPr>
          <p:cNvSpPr/>
          <p:nvPr/>
        </p:nvSpPr>
        <p:spPr>
          <a:xfrm>
            <a:off x="8067072" y="3691798"/>
            <a:ext cx="1959769" cy="569565"/>
          </a:xfrm>
          <a:prstGeom prst="roundRect">
            <a:avLst>
              <a:gd name="adj" fmla="val 8362"/>
            </a:avLst>
          </a:prstGeom>
          <a:solidFill>
            <a:srgbClr val="7C3AED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>
              <a:latin typeface="Montserrat" pitchFamily="2" charset="77"/>
            </a:endParaRPr>
          </a:p>
        </p:txBody>
      </p:sp>
      <p:sp>
        <p:nvSpPr>
          <p:cNvPr id="25" name="Shape 29">
            <a:extLst>
              <a:ext uri="{FF2B5EF4-FFF2-40B4-BE49-F238E27FC236}">
                <a16:creationId xmlns:a16="http://schemas.microsoft.com/office/drawing/2014/main" id="{199FAB9C-6A7F-341A-451F-8A26DE46CD90}"/>
              </a:ext>
            </a:extLst>
          </p:cNvPr>
          <p:cNvSpPr/>
          <p:nvPr/>
        </p:nvSpPr>
        <p:spPr>
          <a:xfrm>
            <a:off x="8081359" y="3691798"/>
            <a:ext cx="0" cy="569565"/>
          </a:xfrm>
          <a:prstGeom prst="line">
            <a:avLst/>
          </a:prstGeom>
          <a:noFill/>
          <a:ln w="28575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TR" sz="1200">
              <a:latin typeface="Montserrat" pitchFamily="2" charset="77"/>
            </a:endParaRPr>
          </a:p>
        </p:txBody>
      </p:sp>
      <p:sp>
        <p:nvSpPr>
          <p:cNvPr id="26" name="Text 30">
            <a:extLst>
              <a:ext uri="{FF2B5EF4-FFF2-40B4-BE49-F238E27FC236}">
                <a16:creationId xmlns:a16="http://schemas.microsoft.com/office/drawing/2014/main" id="{A0FB5D5E-757A-19B8-6451-DEB4FB661687}"/>
              </a:ext>
            </a:extLst>
          </p:cNvPr>
          <p:cNvSpPr/>
          <p:nvPr/>
        </p:nvSpPr>
        <p:spPr>
          <a:xfrm>
            <a:off x="8171847" y="3748948"/>
            <a:ext cx="181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"/>
              </a:spcAft>
              <a:buNone/>
            </a:pPr>
            <a:r>
              <a:rPr lang="en-US" sz="1200" b="1">
                <a:solidFill>
                  <a:srgbClr val="7C3AED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68%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27" name="Text 31">
            <a:extLst>
              <a:ext uri="{FF2B5EF4-FFF2-40B4-BE49-F238E27FC236}">
                <a16:creationId xmlns:a16="http://schemas.microsoft.com/office/drawing/2014/main" id="{4E63CF4C-4E6C-5287-CEE1-855D7B3FB2ED}"/>
              </a:ext>
            </a:extLst>
          </p:cNvPr>
          <p:cNvSpPr/>
          <p:nvPr/>
        </p:nvSpPr>
        <p:spPr>
          <a:xfrm>
            <a:off x="8171847" y="3987073"/>
            <a:ext cx="181437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75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QUALITY DEFECT ↓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28" name="Text 32">
            <a:extLst>
              <a:ext uri="{FF2B5EF4-FFF2-40B4-BE49-F238E27FC236}">
                <a16:creationId xmlns:a16="http://schemas.microsoft.com/office/drawing/2014/main" id="{38AEF485-631A-3DB2-8CBE-5F2C85982825}"/>
              </a:ext>
            </a:extLst>
          </p:cNvPr>
          <p:cNvSpPr/>
          <p:nvPr/>
        </p:nvSpPr>
        <p:spPr>
          <a:xfrm>
            <a:off x="10083990" y="3691798"/>
            <a:ext cx="1959769" cy="569565"/>
          </a:xfrm>
          <a:prstGeom prst="roundRect">
            <a:avLst>
              <a:gd name="adj" fmla="val 8362"/>
            </a:avLst>
          </a:prstGeom>
          <a:solidFill>
            <a:srgbClr val="7C3AED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>
              <a:latin typeface="Montserrat" pitchFamily="2" charset="77"/>
            </a:endParaRPr>
          </a:p>
        </p:txBody>
      </p:sp>
      <p:sp>
        <p:nvSpPr>
          <p:cNvPr id="29" name="Shape 33">
            <a:extLst>
              <a:ext uri="{FF2B5EF4-FFF2-40B4-BE49-F238E27FC236}">
                <a16:creationId xmlns:a16="http://schemas.microsoft.com/office/drawing/2014/main" id="{B5B052B2-B9C0-614D-E3B6-D41512AFD5AB}"/>
              </a:ext>
            </a:extLst>
          </p:cNvPr>
          <p:cNvSpPr/>
          <p:nvPr/>
        </p:nvSpPr>
        <p:spPr>
          <a:xfrm>
            <a:off x="10098278" y="3691798"/>
            <a:ext cx="0" cy="569565"/>
          </a:xfrm>
          <a:prstGeom prst="line">
            <a:avLst/>
          </a:prstGeom>
          <a:noFill/>
          <a:ln w="28575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TR" sz="1200">
              <a:latin typeface="Montserrat" pitchFamily="2" charset="77"/>
            </a:endParaRPr>
          </a:p>
        </p:txBody>
      </p:sp>
      <p:sp>
        <p:nvSpPr>
          <p:cNvPr id="30" name="Text 34">
            <a:extLst>
              <a:ext uri="{FF2B5EF4-FFF2-40B4-BE49-F238E27FC236}">
                <a16:creationId xmlns:a16="http://schemas.microsoft.com/office/drawing/2014/main" id="{9989D2BA-580E-A884-F00E-DF8F0137253B}"/>
              </a:ext>
            </a:extLst>
          </p:cNvPr>
          <p:cNvSpPr/>
          <p:nvPr/>
        </p:nvSpPr>
        <p:spPr>
          <a:xfrm>
            <a:off x="10188765" y="3748948"/>
            <a:ext cx="181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"/>
              </a:spcAft>
              <a:buNone/>
            </a:pPr>
            <a:r>
              <a:rPr lang="en-US" sz="1200" b="1">
                <a:solidFill>
                  <a:srgbClr val="7C3AED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$1.9M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31" name="Text 35">
            <a:extLst>
              <a:ext uri="{FF2B5EF4-FFF2-40B4-BE49-F238E27FC236}">
                <a16:creationId xmlns:a16="http://schemas.microsoft.com/office/drawing/2014/main" id="{C31BFDB3-4577-8446-4F5D-B2EFA361F213}"/>
              </a:ext>
            </a:extLst>
          </p:cNvPr>
          <p:cNvSpPr/>
          <p:nvPr/>
        </p:nvSpPr>
        <p:spPr>
          <a:xfrm>
            <a:off x="10188765" y="3987073"/>
            <a:ext cx="181437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75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QUALITY COST SAVING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32" name="Text 36">
            <a:extLst>
              <a:ext uri="{FF2B5EF4-FFF2-40B4-BE49-F238E27FC236}">
                <a16:creationId xmlns:a16="http://schemas.microsoft.com/office/drawing/2014/main" id="{7496BA64-5E31-A65B-3999-3029FF5B128B}"/>
              </a:ext>
            </a:extLst>
          </p:cNvPr>
          <p:cNvSpPr/>
          <p:nvPr/>
        </p:nvSpPr>
        <p:spPr>
          <a:xfrm>
            <a:off x="8067072" y="4318513"/>
            <a:ext cx="1959769" cy="569565"/>
          </a:xfrm>
          <a:prstGeom prst="roundRect">
            <a:avLst>
              <a:gd name="adj" fmla="val 8362"/>
            </a:avLst>
          </a:prstGeom>
          <a:solidFill>
            <a:srgbClr val="7C3AED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>
              <a:latin typeface="Montserrat" pitchFamily="2" charset="77"/>
            </a:endParaRPr>
          </a:p>
        </p:txBody>
      </p:sp>
      <p:sp>
        <p:nvSpPr>
          <p:cNvPr id="33" name="Shape 37">
            <a:extLst>
              <a:ext uri="{FF2B5EF4-FFF2-40B4-BE49-F238E27FC236}">
                <a16:creationId xmlns:a16="http://schemas.microsoft.com/office/drawing/2014/main" id="{D87F123A-2C13-8984-866E-2F7E6E21B72F}"/>
              </a:ext>
            </a:extLst>
          </p:cNvPr>
          <p:cNvSpPr/>
          <p:nvPr/>
        </p:nvSpPr>
        <p:spPr>
          <a:xfrm>
            <a:off x="8081359" y="4318513"/>
            <a:ext cx="0" cy="569565"/>
          </a:xfrm>
          <a:prstGeom prst="line">
            <a:avLst/>
          </a:prstGeom>
          <a:noFill/>
          <a:ln w="28575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TR" sz="1200">
              <a:latin typeface="Montserrat" pitchFamily="2" charset="77"/>
            </a:endParaRPr>
          </a:p>
        </p:txBody>
      </p:sp>
      <p:sp>
        <p:nvSpPr>
          <p:cNvPr id="34" name="Text 38">
            <a:extLst>
              <a:ext uri="{FF2B5EF4-FFF2-40B4-BE49-F238E27FC236}">
                <a16:creationId xmlns:a16="http://schemas.microsoft.com/office/drawing/2014/main" id="{B4AC8363-792B-688E-724E-04B59E3D38AF}"/>
              </a:ext>
            </a:extLst>
          </p:cNvPr>
          <p:cNvSpPr/>
          <p:nvPr/>
        </p:nvSpPr>
        <p:spPr>
          <a:xfrm>
            <a:off x="8171847" y="4375663"/>
            <a:ext cx="181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"/>
              </a:spcAft>
              <a:buNone/>
            </a:pPr>
            <a:r>
              <a:rPr lang="en-US" sz="1200" b="1">
                <a:solidFill>
                  <a:srgbClr val="7C3AED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14%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35" name="Text 39">
            <a:extLst>
              <a:ext uri="{FF2B5EF4-FFF2-40B4-BE49-F238E27FC236}">
                <a16:creationId xmlns:a16="http://schemas.microsoft.com/office/drawing/2014/main" id="{3B63820B-527C-26DB-91FA-D2F49E7CA9E3}"/>
              </a:ext>
            </a:extLst>
          </p:cNvPr>
          <p:cNvSpPr/>
          <p:nvPr/>
        </p:nvSpPr>
        <p:spPr>
          <a:xfrm>
            <a:off x="8171847" y="4613788"/>
            <a:ext cx="181437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75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ENERGY REDUCTION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36" name="Text 40">
            <a:extLst>
              <a:ext uri="{FF2B5EF4-FFF2-40B4-BE49-F238E27FC236}">
                <a16:creationId xmlns:a16="http://schemas.microsoft.com/office/drawing/2014/main" id="{E0331016-B8A6-C984-7607-2C208204FCA8}"/>
              </a:ext>
            </a:extLst>
          </p:cNvPr>
          <p:cNvSpPr/>
          <p:nvPr/>
        </p:nvSpPr>
        <p:spPr>
          <a:xfrm>
            <a:off x="10083990" y="4318513"/>
            <a:ext cx="1959769" cy="569565"/>
          </a:xfrm>
          <a:prstGeom prst="roundRect">
            <a:avLst>
              <a:gd name="adj" fmla="val 8362"/>
            </a:avLst>
          </a:prstGeom>
          <a:solidFill>
            <a:srgbClr val="7C3AED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>
              <a:latin typeface="Montserrat" pitchFamily="2" charset="77"/>
            </a:endParaRPr>
          </a:p>
        </p:txBody>
      </p:sp>
      <p:sp>
        <p:nvSpPr>
          <p:cNvPr id="37" name="Shape 41">
            <a:extLst>
              <a:ext uri="{FF2B5EF4-FFF2-40B4-BE49-F238E27FC236}">
                <a16:creationId xmlns:a16="http://schemas.microsoft.com/office/drawing/2014/main" id="{29CB71CD-D570-C9FE-3A8C-5631F0F57C4E}"/>
              </a:ext>
            </a:extLst>
          </p:cNvPr>
          <p:cNvSpPr/>
          <p:nvPr/>
        </p:nvSpPr>
        <p:spPr>
          <a:xfrm>
            <a:off x="10098278" y="4318513"/>
            <a:ext cx="0" cy="569565"/>
          </a:xfrm>
          <a:prstGeom prst="line">
            <a:avLst/>
          </a:prstGeom>
          <a:noFill/>
          <a:ln w="28575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TR" sz="1200">
              <a:latin typeface="Montserrat" pitchFamily="2" charset="77"/>
            </a:endParaRPr>
          </a:p>
        </p:txBody>
      </p:sp>
      <p:sp>
        <p:nvSpPr>
          <p:cNvPr id="38" name="Text 42">
            <a:extLst>
              <a:ext uri="{FF2B5EF4-FFF2-40B4-BE49-F238E27FC236}">
                <a16:creationId xmlns:a16="http://schemas.microsoft.com/office/drawing/2014/main" id="{73C8C2F7-8BAE-8449-1411-71262FC5C727}"/>
              </a:ext>
            </a:extLst>
          </p:cNvPr>
          <p:cNvSpPr/>
          <p:nvPr/>
        </p:nvSpPr>
        <p:spPr>
          <a:xfrm>
            <a:off x="10188765" y="4375663"/>
            <a:ext cx="181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"/>
              </a:spcAft>
              <a:buNone/>
            </a:pPr>
            <a:r>
              <a:rPr lang="en-US" sz="1200" b="1">
                <a:solidFill>
                  <a:srgbClr val="7C3AED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$1.2M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39" name="Text 43">
            <a:extLst>
              <a:ext uri="{FF2B5EF4-FFF2-40B4-BE49-F238E27FC236}">
                <a16:creationId xmlns:a16="http://schemas.microsoft.com/office/drawing/2014/main" id="{8D90AAE9-E5D2-EA28-5E3C-96E44A86D05E}"/>
              </a:ext>
            </a:extLst>
          </p:cNvPr>
          <p:cNvSpPr/>
          <p:nvPr/>
        </p:nvSpPr>
        <p:spPr>
          <a:xfrm>
            <a:off x="10188765" y="4613788"/>
            <a:ext cx="181437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75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ENERGY SAVING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40" name="Text 44">
            <a:extLst>
              <a:ext uri="{FF2B5EF4-FFF2-40B4-BE49-F238E27FC236}">
                <a16:creationId xmlns:a16="http://schemas.microsoft.com/office/drawing/2014/main" id="{857F72AE-B8FE-F48A-DB14-DAF456A75656}"/>
              </a:ext>
            </a:extLst>
          </p:cNvPr>
          <p:cNvSpPr/>
          <p:nvPr/>
        </p:nvSpPr>
        <p:spPr>
          <a:xfrm>
            <a:off x="8067072" y="4945228"/>
            <a:ext cx="1959769" cy="569565"/>
          </a:xfrm>
          <a:prstGeom prst="roundRect">
            <a:avLst>
              <a:gd name="adj" fmla="val 8362"/>
            </a:avLst>
          </a:prstGeom>
          <a:solidFill>
            <a:srgbClr val="7C3AED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>
              <a:latin typeface="Montserrat" pitchFamily="2" charset="77"/>
            </a:endParaRPr>
          </a:p>
        </p:txBody>
      </p:sp>
      <p:sp>
        <p:nvSpPr>
          <p:cNvPr id="41" name="Shape 45">
            <a:extLst>
              <a:ext uri="{FF2B5EF4-FFF2-40B4-BE49-F238E27FC236}">
                <a16:creationId xmlns:a16="http://schemas.microsoft.com/office/drawing/2014/main" id="{71394A6C-C5E9-7C1D-8791-FA6A69AB21B8}"/>
              </a:ext>
            </a:extLst>
          </p:cNvPr>
          <p:cNvSpPr/>
          <p:nvPr/>
        </p:nvSpPr>
        <p:spPr>
          <a:xfrm>
            <a:off x="8081359" y="4945228"/>
            <a:ext cx="0" cy="569565"/>
          </a:xfrm>
          <a:prstGeom prst="line">
            <a:avLst/>
          </a:prstGeom>
          <a:noFill/>
          <a:ln w="28575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TR" sz="1200">
              <a:latin typeface="Montserrat" pitchFamily="2" charset="77"/>
            </a:endParaRPr>
          </a:p>
        </p:txBody>
      </p:sp>
      <p:sp>
        <p:nvSpPr>
          <p:cNvPr id="42" name="Text 46">
            <a:extLst>
              <a:ext uri="{FF2B5EF4-FFF2-40B4-BE49-F238E27FC236}">
                <a16:creationId xmlns:a16="http://schemas.microsoft.com/office/drawing/2014/main" id="{1BF483ED-EC80-7640-AEC1-71D69112A46A}"/>
              </a:ext>
            </a:extLst>
          </p:cNvPr>
          <p:cNvSpPr/>
          <p:nvPr/>
        </p:nvSpPr>
        <p:spPr>
          <a:xfrm>
            <a:off x="8171847" y="5002378"/>
            <a:ext cx="181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"/>
              </a:spcAft>
              <a:buNone/>
            </a:pPr>
            <a:r>
              <a:rPr lang="en-US" sz="1200" b="1">
                <a:solidFill>
                  <a:srgbClr val="7C3AED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9.8%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43" name="Text 47">
            <a:extLst>
              <a:ext uri="{FF2B5EF4-FFF2-40B4-BE49-F238E27FC236}">
                <a16:creationId xmlns:a16="http://schemas.microsoft.com/office/drawing/2014/main" id="{5B94157D-DC1F-293F-5990-E0ACC8CC3940}"/>
              </a:ext>
            </a:extLst>
          </p:cNvPr>
          <p:cNvSpPr/>
          <p:nvPr/>
        </p:nvSpPr>
        <p:spPr>
          <a:xfrm>
            <a:off x="8171847" y="5240503"/>
            <a:ext cx="181437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75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OEE IMPROVEMENT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44" name="Text 48">
            <a:extLst>
              <a:ext uri="{FF2B5EF4-FFF2-40B4-BE49-F238E27FC236}">
                <a16:creationId xmlns:a16="http://schemas.microsoft.com/office/drawing/2014/main" id="{7AC08E18-0887-9124-1909-D4B385689A56}"/>
              </a:ext>
            </a:extLst>
          </p:cNvPr>
          <p:cNvSpPr/>
          <p:nvPr/>
        </p:nvSpPr>
        <p:spPr>
          <a:xfrm>
            <a:off x="10083990" y="4945228"/>
            <a:ext cx="1959769" cy="569565"/>
          </a:xfrm>
          <a:prstGeom prst="roundRect">
            <a:avLst>
              <a:gd name="adj" fmla="val 8362"/>
            </a:avLst>
          </a:prstGeom>
          <a:solidFill>
            <a:srgbClr val="7C3AED">
              <a:alpha val="10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200">
              <a:latin typeface="Montserrat" pitchFamily="2" charset="77"/>
            </a:endParaRPr>
          </a:p>
        </p:txBody>
      </p:sp>
      <p:sp>
        <p:nvSpPr>
          <p:cNvPr id="45" name="Shape 49">
            <a:extLst>
              <a:ext uri="{FF2B5EF4-FFF2-40B4-BE49-F238E27FC236}">
                <a16:creationId xmlns:a16="http://schemas.microsoft.com/office/drawing/2014/main" id="{070A0515-4B97-A1B0-CC84-A725517B8AFE}"/>
              </a:ext>
            </a:extLst>
          </p:cNvPr>
          <p:cNvSpPr/>
          <p:nvPr/>
        </p:nvSpPr>
        <p:spPr>
          <a:xfrm>
            <a:off x="10098278" y="4945228"/>
            <a:ext cx="0" cy="569565"/>
          </a:xfrm>
          <a:prstGeom prst="line">
            <a:avLst/>
          </a:prstGeom>
          <a:noFill/>
          <a:ln w="28575">
            <a:solidFill>
              <a:srgbClr val="7C3AED"/>
            </a:solidFill>
            <a:prstDash val="solid"/>
          </a:ln>
        </p:spPr>
        <p:txBody>
          <a:bodyPr/>
          <a:lstStyle/>
          <a:p>
            <a:endParaRPr lang="en-TR" sz="1200">
              <a:latin typeface="Montserrat" pitchFamily="2" charset="77"/>
            </a:endParaRPr>
          </a:p>
        </p:txBody>
      </p:sp>
      <p:sp>
        <p:nvSpPr>
          <p:cNvPr id="46" name="Text 50">
            <a:extLst>
              <a:ext uri="{FF2B5EF4-FFF2-40B4-BE49-F238E27FC236}">
                <a16:creationId xmlns:a16="http://schemas.microsoft.com/office/drawing/2014/main" id="{7CA27E8A-B5D0-106E-44AD-0359D2885865}"/>
              </a:ext>
            </a:extLst>
          </p:cNvPr>
          <p:cNvSpPr/>
          <p:nvPr/>
        </p:nvSpPr>
        <p:spPr>
          <a:xfrm>
            <a:off x="10188765" y="5002378"/>
            <a:ext cx="181437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spcAft>
                <a:spcPts val="75"/>
              </a:spcAft>
              <a:buNone/>
            </a:pPr>
            <a:r>
              <a:rPr lang="en-US" sz="1200" b="1">
                <a:solidFill>
                  <a:srgbClr val="7C3AED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+$1.6M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47" name="Text 51">
            <a:extLst>
              <a:ext uri="{FF2B5EF4-FFF2-40B4-BE49-F238E27FC236}">
                <a16:creationId xmlns:a16="http://schemas.microsoft.com/office/drawing/2014/main" id="{A94AE50E-CB36-5D81-D1E3-859CFB7CC173}"/>
              </a:ext>
            </a:extLst>
          </p:cNvPr>
          <p:cNvSpPr/>
          <p:nvPr/>
        </p:nvSpPr>
        <p:spPr>
          <a:xfrm>
            <a:off x="10188765" y="5240503"/>
            <a:ext cx="1814370" cy="1218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60"/>
              </a:lnSpc>
              <a:spcAft>
                <a:spcPts val="75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CAPACITY VALUE</a:t>
            </a:r>
            <a:endParaRPr lang="en-US" sz="1200">
              <a:latin typeface="Montserrat" pitchFamily="2" charset="77"/>
            </a:endParaRPr>
          </a:p>
        </p:txBody>
      </p:sp>
      <p:pic>
        <p:nvPicPr>
          <p:cNvPr id="48" name="Image 0" descr="/tmp/rasterized-gradient-207c3341.png">
            <a:extLst>
              <a:ext uri="{FF2B5EF4-FFF2-40B4-BE49-F238E27FC236}">
                <a16:creationId xmlns:a16="http://schemas.microsoft.com/office/drawing/2014/main" id="{C94D62FB-1C7B-52B0-1802-16879B69E2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6146" y="5766765"/>
            <a:ext cx="4209160" cy="691455"/>
          </a:xfrm>
          <a:prstGeom prst="rect">
            <a:avLst/>
          </a:prstGeom>
        </p:spPr>
      </p:pic>
      <p:sp>
        <p:nvSpPr>
          <p:cNvPr id="49" name="Text 52">
            <a:extLst>
              <a:ext uri="{FF2B5EF4-FFF2-40B4-BE49-F238E27FC236}">
                <a16:creationId xmlns:a16="http://schemas.microsoft.com/office/drawing/2014/main" id="{A5C7A38A-0237-09B8-B864-295745C65431}"/>
              </a:ext>
            </a:extLst>
          </p:cNvPr>
          <p:cNvSpPr/>
          <p:nvPr/>
        </p:nvSpPr>
        <p:spPr>
          <a:xfrm>
            <a:off x="8086163" y="5918512"/>
            <a:ext cx="3823049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spcAft>
                <a:spcPts val="75"/>
              </a:spcAft>
              <a:buNone/>
            </a:pPr>
            <a:r>
              <a:rPr lang="en-US" sz="1200" b="1">
                <a:solidFill>
                  <a:srgbClr val="FFFFFF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$7.5M Annual Impact</a:t>
            </a:r>
            <a:endParaRPr lang="en-US" sz="120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0483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2C427C-466B-52F2-4D7A-76F604D27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04" y="552996"/>
            <a:ext cx="10855136" cy="564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4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AAE36E5-8ED9-A6C6-9595-B523B2A2A882}"/>
              </a:ext>
            </a:extLst>
          </p:cNvPr>
          <p:cNvCxnSpPr>
            <a:cxnSpLocks/>
          </p:cNvCxnSpPr>
          <p:nvPr/>
        </p:nvCxnSpPr>
        <p:spPr>
          <a:xfrm>
            <a:off x="512178" y="999596"/>
            <a:ext cx="0" cy="5560490"/>
          </a:xfrm>
          <a:prstGeom prst="line">
            <a:avLst/>
          </a:prstGeom>
          <a:ln w="28575">
            <a:solidFill>
              <a:srgbClr val="363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logo with a triangle&#10;&#10;Description automatically generated">
            <a:extLst>
              <a:ext uri="{FF2B5EF4-FFF2-40B4-BE49-F238E27FC236}">
                <a16:creationId xmlns:a16="http://schemas.microsoft.com/office/drawing/2014/main" id="{22DD999A-3E9E-BB8E-4F0A-5ED20BBF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12" name="Picture 11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D5B2BB7C-399A-6999-B43C-F8365179194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sp>
        <p:nvSpPr>
          <p:cNvPr id="15" name="Text 0">
            <a:extLst>
              <a:ext uri="{FF2B5EF4-FFF2-40B4-BE49-F238E27FC236}">
                <a16:creationId xmlns:a16="http://schemas.microsoft.com/office/drawing/2014/main" id="{D2C3DE4D-A956-F641-0AA4-B355E82978DA}"/>
              </a:ext>
            </a:extLst>
          </p:cNvPr>
          <p:cNvSpPr/>
          <p:nvPr/>
        </p:nvSpPr>
        <p:spPr>
          <a:xfrm>
            <a:off x="752475" y="879317"/>
            <a:ext cx="10512419" cy="103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spcAft>
                <a:spcPts val="375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ROI CALCULATION </a:t>
            </a:r>
          </a:p>
          <a:p>
            <a:pPr marL="0" indent="0" algn="l">
              <a:spcAft>
                <a:spcPts val="375"/>
              </a:spcAft>
              <a:buNone/>
            </a:pPr>
            <a:r>
              <a:rPr lang="en-US" sz="48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METHODOLOGY</a:t>
            </a: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56D5A5CC-3062-63E3-17B5-EC6B9933BEDB}"/>
              </a:ext>
            </a:extLst>
          </p:cNvPr>
          <p:cNvSpPr/>
          <p:nvPr/>
        </p:nvSpPr>
        <p:spPr>
          <a:xfrm>
            <a:off x="788404" y="2621317"/>
            <a:ext cx="3428744" cy="1170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2"/>
              </a:lnSpc>
              <a:spcAft>
                <a:spcPts val="1200"/>
              </a:spcAft>
              <a:buNone/>
            </a:pPr>
            <a:r>
              <a:rPr lang="en-US" sz="2000" b="1">
                <a:solidFill>
                  <a:schemeClr val="bg1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Example: Dark Data Loss ($8-12M)</a:t>
            </a:r>
            <a:endParaRPr lang="en-US" sz="20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2B1D18AB-BF89-D50D-5062-079E9D6B5DDA}"/>
              </a:ext>
            </a:extLst>
          </p:cNvPr>
          <p:cNvSpPr/>
          <p:nvPr/>
        </p:nvSpPr>
        <p:spPr>
          <a:xfrm>
            <a:off x="4714876" y="2534794"/>
            <a:ext cx="3962400" cy="906661"/>
          </a:xfrm>
          <a:prstGeom prst="roundRect">
            <a:avLst>
              <a:gd name="adj" fmla="val 7354"/>
            </a:avLst>
          </a:prstGeom>
          <a:solidFill>
            <a:srgbClr val="1A28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>
              <a:latin typeface="Montserrat" pitchFamily="2" charset="77"/>
            </a:endParaRPr>
          </a:p>
        </p:txBody>
      </p:sp>
      <p:sp>
        <p:nvSpPr>
          <p:cNvPr id="24" name="Text 3">
            <a:extLst>
              <a:ext uri="{FF2B5EF4-FFF2-40B4-BE49-F238E27FC236}">
                <a16:creationId xmlns:a16="http://schemas.microsoft.com/office/drawing/2014/main" id="{0A8F798A-5570-1FCE-D235-9F2A7289F585}"/>
              </a:ext>
            </a:extLst>
          </p:cNvPr>
          <p:cNvSpPr/>
          <p:nvPr/>
        </p:nvSpPr>
        <p:spPr>
          <a:xfrm>
            <a:off x="4819651" y="2620519"/>
            <a:ext cx="382790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1400" b="1">
                <a:solidFill>
                  <a:srgbClr val="06B6D4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Quality Escapes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26E2F54C-F279-0F0B-0F61-C48E76E5272D}"/>
              </a:ext>
            </a:extLst>
          </p:cNvPr>
          <p:cNvSpPr/>
          <p:nvPr/>
        </p:nvSpPr>
        <p:spPr>
          <a:xfrm>
            <a:off x="4819651" y="2807149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$500M × 2.5% defect rate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$12.5M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26" name="Text 5">
            <a:extLst>
              <a:ext uri="{FF2B5EF4-FFF2-40B4-BE49-F238E27FC236}">
                <a16:creationId xmlns:a16="http://schemas.microsoft.com/office/drawing/2014/main" id="{AEA610F5-D6DB-183E-2D08-3E675B52C343}"/>
              </a:ext>
            </a:extLst>
          </p:cNvPr>
          <p:cNvSpPr/>
          <p:nvPr/>
        </p:nvSpPr>
        <p:spPr>
          <a:xfrm>
            <a:off x="4819651" y="3081440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× 60% preventable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$7.5M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30" name="Text 6">
            <a:extLst>
              <a:ext uri="{FF2B5EF4-FFF2-40B4-BE49-F238E27FC236}">
                <a16:creationId xmlns:a16="http://schemas.microsoft.com/office/drawing/2014/main" id="{1FBF7258-C8E0-5843-1224-7CAA94A13260}"/>
              </a:ext>
            </a:extLst>
          </p:cNvPr>
          <p:cNvSpPr/>
          <p:nvPr/>
        </p:nvSpPr>
        <p:spPr>
          <a:xfrm>
            <a:off x="4714876" y="3508130"/>
            <a:ext cx="3962400" cy="906661"/>
          </a:xfrm>
          <a:prstGeom prst="roundRect">
            <a:avLst>
              <a:gd name="adj" fmla="val 7354"/>
            </a:avLst>
          </a:prstGeom>
          <a:solidFill>
            <a:srgbClr val="1A28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>
              <a:latin typeface="Montserrat" pitchFamily="2" charset="77"/>
            </a:endParaRPr>
          </a:p>
        </p:txBody>
      </p:sp>
      <p:sp>
        <p:nvSpPr>
          <p:cNvPr id="31" name="Text 7">
            <a:extLst>
              <a:ext uri="{FF2B5EF4-FFF2-40B4-BE49-F238E27FC236}">
                <a16:creationId xmlns:a16="http://schemas.microsoft.com/office/drawing/2014/main" id="{A844F781-983F-6FC3-6751-C6786EBCBAA9}"/>
              </a:ext>
            </a:extLst>
          </p:cNvPr>
          <p:cNvSpPr/>
          <p:nvPr/>
        </p:nvSpPr>
        <p:spPr>
          <a:xfrm>
            <a:off x="4819651" y="3593855"/>
            <a:ext cx="382790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1400" b="1">
                <a:solidFill>
                  <a:srgbClr val="06B6D4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Reactive Maintenance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32" name="Text 8">
            <a:extLst>
              <a:ext uri="{FF2B5EF4-FFF2-40B4-BE49-F238E27FC236}">
                <a16:creationId xmlns:a16="http://schemas.microsoft.com/office/drawing/2014/main" id="{B48ED0B6-FC46-3398-61B5-464C1414FB3A}"/>
              </a:ext>
            </a:extLst>
          </p:cNvPr>
          <p:cNvSpPr/>
          <p:nvPr/>
        </p:nvSpPr>
        <p:spPr>
          <a:xfrm>
            <a:off x="4819651" y="3780485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300 machines × $15K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$4.5M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33" name="Text 9">
            <a:extLst>
              <a:ext uri="{FF2B5EF4-FFF2-40B4-BE49-F238E27FC236}">
                <a16:creationId xmlns:a16="http://schemas.microsoft.com/office/drawing/2014/main" id="{19946995-15BA-E28E-CDC6-A0C459872910}"/>
              </a:ext>
            </a:extLst>
          </p:cNvPr>
          <p:cNvSpPr/>
          <p:nvPr/>
        </p:nvSpPr>
        <p:spPr>
          <a:xfrm>
            <a:off x="4819651" y="4054776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× 40% preventable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$1.8M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34" name="Text 10">
            <a:extLst>
              <a:ext uri="{FF2B5EF4-FFF2-40B4-BE49-F238E27FC236}">
                <a16:creationId xmlns:a16="http://schemas.microsoft.com/office/drawing/2014/main" id="{B53A8496-C388-E250-F097-ED6E8F7FE3D6}"/>
              </a:ext>
            </a:extLst>
          </p:cNvPr>
          <p:cNvSpPr/>
          <p:nvPr/>
        </p:nvSpPr>
        <p:spPr>
          <a:xfrm>
            <a:off x="4714876" y="4481466"/>
            <a:ext cx="3962400" cy="906661"/>
          </a:xfrm>
          <a:prstGeom prst="roundRect">
            <a:avLst>
              <a:gd name="adj" fmla="val 7354"/>
            </a:avLst>
          </a:prstGeom>
          <a:solidFill>
            <a:srgbClr val="1A28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>
              <a:latin typeface="Montserrat" pitchFamily="2" charset="77"/>
            </a:endParaRPr>
          </a:p>
        </p:txBody>
      </p:sp>
      <p:sp>
        <p:nvSpPr>
          <p:cNvPr id="35" name="Text 11">
            <a:extLst>
              <a:ext uri="{FF2B5EF4-FFF2-40B4-BE49-F238E27FC236}">
                <a16:creationId xmlns:a16="http://schemas.microsoft.com/office/drawing/2014/main" id="{7A511BE6-0D00-4899-C3A1-4DB80EB575BC}"/>
              </a:ext>
            </a:extLst>
          </p:cNvPr>
          <p:cNvSpPr/>
          <p:nvPr/>
        </p:nvSpPr>
        <p:spPr>
          <a:xfrm>
            <a:off x="4819651" y="4567191"/>
            <a:ext cx="382790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1400" b="1">
                <a:solidFill>
                  <a:srgbClr val="06B6D4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Energy Waste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36" name="Text 12">
            <a:extLst>
              <a:ext uri="{FF2B5EF4-FFF2-40B4-BE49-F238E27FC236}">
                <a16:creationId xmlns:a16="http://schemas.microsoft.com/office/drawing/2014/main" id="{B98336AB-429B-92C9-5C61-D9F6327E2F05}"/>
              </a:ext>
            </a:extLst>
          </p:cNvPr>
          <p:cNvSpPr/>
          <p:nvPr/>
        </p:nvSpPr>
        <p:spPr>
          <a:xfrm>
            <a:off x="4819651" y="4753821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$20M energy cost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$20M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37" name="Text 13">
            <a:extLst>
              <a:ext uri="{FF2B5EF4-FFF2-40B4-BE49-F238E27FC236}">
                <a16:creationId xmlns:a16="http://schemas.microsoft.com/office/drawing/2014/main" id="{01E6DE93-88E8-9879-B632-B7ACF3F962A6}"/>
              </a:ext>
            </a:extLst>
          </p:cNvPr>
          <p:cNvSpPr/>
          <p:nvPr/>
        </p:nvSpPr>
        <p:spPr>
          <a:xfrm>
            <a:off x="4819651" y="5028111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× 15% optimization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$3.0M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38" name="Text 14">
            <a:extLst>
              <a:ext uri="{FF2B5EF4-FFF2-40B4-BE49-F238E27FC236}">
                <a16:creationId xmlns:a16="http://schemas.microsoft.com/office/drawing/2014/main" id="{793BDBB0-0A81-A0D3-F74D-5F8042C13B58}"/>
              </a:ext>
            </a:extLst>
          </p:cNvPr>
          <p:cNvSpPr/>
          <p:nvPr/>
        </p:nvSpPr>
        <p:spPr>
          <a:xfrm>
            <a:off x="4714876" y="5454802"/>
            <a:ext cx="3962400" cy="632371"/>
          </a:xfrm>
          <a:prstGeom prst="roundRect">
            <a:avLst>
              <a:gd name="adj" fmla="val 10544"/>
            </a:avLst>
          </a:prstGeom>
          <a:solidFill>
            <a:srgbClr val="1A28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400">
              <a:latin typeface="Montserrat" pitchFamily="2" charset="77"/>
            </a:endParaRPr>
          </a:p>
        </p:txBody>
      </p:sp>
      <p:sp>
        <p:nvSpPr>
          <p:cNvPr id="39" name="Text 15">
            <a:extLst>
              <a:ext uri="{FF2B5EF4-FFF2-40B4-BE49-F238E27FC236}">
                <a16:creationId xmlns:a16="http://schemas.microsoft.com/office/drawing/2014/main" id="{BD36F3A8-AD24-A619-61EB-C0BBD26CDEF4}"/>
              </a:ext>
            </a:extLst>
          </p:cNvPr>
          <p:cNvSpPr/>
          <p:nvPr/>
        </p:nvSpPr>
        <p:spPr>
          <a:xfrm>
            <a:off x="4819651" y="5540527"/>
            <a:ext cx="382790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1400" b="1">
                <a:solidFill>
                  <a:srgbClr val="06B6D4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Total Potential Cost Recovery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0" name="Text 16">
            <a:extLst>
              <a:ext uri="{FF2B5EF4-FFF2-40B4-BE49-F238E27FC236}">
                <a16:creationId xmlns:a16="http://schemas.microsoft.com/office/drawing/2014/main" id="{8A4EAD40-11FC-6678-5C5C-1835A17302F3}"/>
              </a:ext>
            </a:extLst>
          </p:cNvPr>
          <p:cNvSpPr/>
          <p:nvPr/>
        </p:nvSpPr>
        <p:spPr>
          <a:xfrm>
            <a:off x="4819651" y="5727157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 b="1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Conservative annual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$12.3M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1425D29A-EA6F-5467-B8BA-E0BD588A273E}"/>
              </a:ext>
            </a:extLst>
          </p:cNvPr>
          <p:cNvSpPr/>
          <p:nvPr/>
        </p:nvSpPr>
        <p:spPr>
          <a:xfrm>
            <a:off x="8953501" y="2620519"/>
            <a:ext cx="382790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1400" b="1">
                <a:solidFill>
                  <a:srgbClr val="06B6D4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3-Year Investment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9D4701B1-789B-8E55-EB40-16A45F7CA949}"/>
              </a:ext>
            </a:extLst>
          </p:cNvPr>
          <p:cNvSpPr/>
          <p:nvPr/>
        </p:nvSpPr>
        <p:spPr>
          <a:xfrm>
            <a:off x="8953501" y="2807149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Year 1: POV + Pilot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$500K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3" name="Text 20">
            <a:extLst>
              <a:ext uri="{FF2B5EF4-FFF2-40B4-BE49-F238E27FC236}">
                <a16:creationId xmlns:a16="http://schemas.microsoft.com/office/drawing/2014/main" id="{12652267-ED95-B0CA-4AA5-E580F2A4A8D1}"/>
              </a:ext>
            </a:extLst>
          </p:cNvPr>
          <p:cNvSpPr/>
          <p:nvPr/>
        </p:nvSpPr>
        <p:spPr>
          <a:xfrm>
            <a:off x="8953501" y="3081440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Year 2: Enterprise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$600</a:t>
            </a:r>
            <a:r>
              <a:rPr lang="tr-TR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0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K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4" name="Text 21">
            <a:extLst>
              <a:ext uri="{FF2B5EF4-FFF2-40B4-BE49-F238E27FC236}">
                <a16:creationId xmlns:a16="http://schemas.microsoft.com/office/drawing/2014/main" id="{F177557C-4840-B85E-1258-E8E6D9D264E8}"/>
              </a:ext>
            </a:extLst>
          </p:cNvPr>
          <p:cNvSpPr/>
          <p:nvPr/>
        </p:nvSpPr>
        <p:spPr>
          <a:xfrm>
            <a:off x="8953501" y="3355730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Year 3: Optimization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$700K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5" name="Text 22">
            <a:extLst>
              <a:ext uri="{FF2B5EF4-FFF2-40B4-BE49-F238E27FC236}">
                <a16:creationId xmlns:a16="http://schemas.microsoft.com/office/drawing/2014/main" id="{4DBB8D8C-90FA-2748-8BFA-AE3FBC919E55}"/>
              </a:ext>
            </a:extLst>
          </p:cNvPr>
          <p:cNvSpPr/>
          <p:nvPr/>
        </p:nvSpPr>
        <p:spPr>
          <a:xfrm>
            <a:off x="8953501" y="3630020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 b="1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Total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$7.2M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6" name="Text 24">
            <a:extLst>
              <a:ext uri="{FF2B5EF4-FFF2-40B4-BE49-F238E27FC236}">
                <a16:creationId xmlns:a16="http://schemas.microsoft.com/office/drawing/2014/main" id="{96BEC9DD-3682-1D9A-CF79-D83848C72A76}"/>
              </a:ext>
            </a:extLst>
          </p:cNvPr>
          <p:cNvSpPr/>
          <p:nvPr/>
        </p:nvSpPr>
        <p:spPr>
          <a:xfrm>
            <a:off x="8953501" y="4142435"/>
            <a:ext cx="3827907" cy="148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70"/>
              </a:lnSpc>
              <a:spcAft>
                <a:spcPts val="300"/>
              </a:spcAft>
              <a:buNone/>
            </a:pPr>
            <a:r>
              <a:rPr lang="en-US" sz="1400" b="1">
                <a:solidFill>
                  <a:srgbClr val="06B6D4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Phased Returns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7" name="Text 25">
            <a:extLst>
              <a:ext uri="{FF2B5EF4-FFF2-40B4-BE49-F238E27FC236}">
                <a16:creationId xmlns:a16="http://schemas.microsoft.com/office/drawing/2014/main" id="{5763E087-6590-4E7D-F1FD-63EC5810ABCC}"/>
              </a:ext>
            </a:extLst>
          </p:cNvPr>
          <p:cNvSpPr/>
          <p:nvPr/>
        </p:nvSpPr>
        <p:spPr>
          <a:xfrm>
            <a:off x="8953501" y="4329066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Year 1: 17.5% captured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$7.5M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8" name="Text 26">
            <a:extLst>
              <a:ext uri="{FF2B5EF4-FFF2-40B4-BE49-F238E27FC236}">
                <a16:creationId xmlns:a16="http://schemas.microsoft.com/office/drawing/2014/main" id="{308CC9E2-135E-D98E-1E45-FCFA57947FA3}"/>
              </a:ext>
            </a:extLst>
          </p:cNvPr>
          <p:cNvSpPr/>
          <p:nvPr/>
        </p:nvSpPr>
        <p:spPr>
          <a:xfrm>
            <a:off x="8953501" y="4603356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Year 2: 45% cumulative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$19.4M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49" name="Text 27">
            <a:extLst>
              <a:ext uri="{FF2B5EF4-FFF2-40B4-BE49-F238E27FC236}">
                <a16:creationId xmlns:a16="http://schemas.microsoft.com/office/drawing/2014/main" id="{9CE641F0-AD55-0F74-CF7B-E845BBD68AEE}"/>
              </a:ext>
            </a:extLst>
          </p:cNvPr>
          <p:cNvSpPr/>
          <p:nvPr/>
        </p:nvSpPr>
        <p:spPr>
          <a:xfrm>
            <a:off x="8953501" y="4877646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Year 3: 65% cumulative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$28M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50" name="Text 28">
            <a:extLst>
              <a:ext uri="{FF2B5EF4-FFF2-40B4-BE49-F238E27FC236}">
                <a16:creationId xmlns:a16="http://schemas.microsoft.com/office/drawing/2014/main" id="{190B4FBE-35E4-30D8-7FAE-6FC95727892C}"/>
              </a:ext>
            </a:extLst>
          </p:cNvPr>
          <p:cNvSpPr/>
          <p:nvPr/>
        </p:nvSpPr>
        <p:spPr>
          <a:xfrm>
            <a:off x="8953501" y="5151936"/>
            <a:ext cx="3827907" cy="179040"/>
          </a:xfrm>
          <a:prstGeom prst="rect">
            <a:avLst/>
          </a:prstGeom>
          <a:noFill/>
          <a:ln/>
        </p:spPr>
        <p:txBody>
          <a:bodyPr wrap="square" lIns="0" tIns="9525" rIns="0" bIns="9525" rtlCol="0" anchor="t"/>
          <a:lstStyle/>
          <a:p>
            <a:pPr marL="0" indent="0" algn="l">
              <a:lnSpc>
                <a:spcPts val="1260"/>
              </a:lnSpc>
              <a:spcAft>
                <a:spcPts val="750"/>
              </a:spcAft>
              <a:buNone/>
            </a:pPr>
            <a:r>
              <a:rPr lang="en-US" sz="1400" b="1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3-Year ROI</a:t>
            </a:r>
            <a:r>
              <a:rPr lang="en-US" sz="14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1,547%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51" name="Text 29">
            <a:extLst>
              <a:ext uri="{FF2B5EF4-FFF2-40B4-BE49-F238E27FC236}">
                <a16:creationId xmlns:a16="http://schemas.microsoft.com/office/drawing/2014/main" id="{8DDE7030-E374-18EF-CB62-C6CDDA9270EB}"/>
              </a:ext>
            </a:extLst>
          </p:cNvPr>
          <p:cNvSpPr/>
          <p:nvPr/>
        </p:nvSpPr>
        <p:spPr>
          <a:xfrm>
            <a:off x="8782051" y="5574830"/>
            <a:ext cx="2771774" cy="460921"/>
          </a:xfrm>
          <a:prstGeom prst="roundRect">
            <a:avLst>
              <a:gd name="adj" fmla="val 14706"/>
            </a:avLst>
          </a:prstGeom>
          <a:solidFill>
            <a:srgbClr val="06B6D4">
              <a:alpha val="10000"/>
            </a:srgbClr>
          </a:solidFill>
          <a:ln w="9525">
            <a:solidFill>
              <a:srgbClr val="06B6D4"/>
            </a:solidFill>
          </a:ln>
        </p:spPr>
        <p:txBody>
          <a:bodyPr wrap="square" rtlCol="0" anchor="ctr"/>
          <a:lstStyle/>
          <a:p>
            <a:pPr marL="0" indent="0">
              <a:buNone/>
            </a:pPr>
            <a:endParaRPr lang="en-US" sz="1400">
              <a:latin typeface="Montserrat" pitchFamily="2" charset="77"/>
            </a:endParaRPr>
          </a:p>
        </p:txBody>
      </p:sp>
      <p:sp>
        <p:nvSpPr>
          <p:cNvPr id="52" name="Text 30">
            <a:extLst>
              <a:ext uri="{FF2B5EF4-FFF2-40B4-BE49-F238E27FC236}">
                <a16:creationId xmlns:a16="http://schemas.microsoft.com/office/drawing/2014/main" id="{8FF4E584-888D-BFAB-87A2-34A4FD477C8C}"/>
              </a:ext>
            </a:extLst>
          </p:cNvPr>
          <p:cNvSpPr/>
          <p:nvPr/>
        </p:nvSpPr>
        <p:spPr>
          <a:xfrm>
            <a:off x="8943975" y="5673876"/>
            <a:ext cx="2524115" cy="5009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>
                <a:solidFill>
                  <a:srgbClr val="06B6D4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✓ Payback in 9 months</a:t>
            </a:r>
            <a:endParaRPr lang="en-US" sz="1400">
              <a:latin typeface="Montserrat" pitchFamily="2" charset="77"/>
            </a:endParaRPr>
          </a:p>
        </p:txBody>
      </p:sp>
      <p:sp>
        <p:nvSpPr>
          <p:cNvPr id="53" name="Text 31">
            <a:extLst>
              <a:ext uri="{FF2B5EF4-FFF2-40B4-BE49-F238E27FC236}">
                <a16:creationId xmlns:a16="http://schemas.microsoft.com/office/drawing/2014/main" id="{A9BC86CA-E94A-1C87-4D84-F85A8D4E76D1}"/>
              </a:ext>
            </a:extLst>
          </p:cNvPr>
          <p:cNvSpPr/>
          <p:nvPr/>
        </p:nvSpPr>
        <p:spPr>
          <a:xfrm>
            <a:off x="867907" y="6416751"/>
            <a:ext cx="8258175" cy="129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020"/>
              </a:lnSpc>
              <a:spcBef>
                <a:spcPts val="600"/>
              </a:spcBef>
              <a:spcAft>
                <a:spcPts val="750"/>
              </a:spcAft>
              <a:buNone/>
            </a:pPr>
            <a:r>
              <a:rPr lang="en-US" sz="12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300 machines, 24/7 ops, $5K/hr downtime, 65% COGS. Conservative 25th percentile assumptions.</a:t>
            </a:r>
            <a:endParaRPr lang="en-US" sz="1200">
              <a:latin typeface="Montserrat" pitchFamily="2" charset="7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22FC645-E118-62A9-91E4-B455889538B1}"/>
              </a:ext>
            </a:extLst>
          </p:cNvPr>
          <p:cNvSpPr txBox="1"/>
          <p:nvPr/>
        </p:nvSpPr>
        <p:spPr>
          <a:xfrm>
            <a:off x="765681" y="3742385"/>
            <a:ext cx="396239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Manufacturing revenue: $500M </a:t>
            </a:r>
          </a:p>
          <a:p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Typical COGS: 65-70% = $325-350M Manufacturing overhead: 15-20% = $75-100M </a:t>
            </a:r>
          </a:p>
          <a:p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Target addressable loss: 10-16% of manufacturing costs</a:t>
            </a:r>
            <a:endParaRPr lang="en-TR" sz="1200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1C1DD4-1F71-7548-BEF7-87BFD5C7E470}"/>
              </a:ext>
            </a:extLst>
          </p:cNvPr>
          <p:cNvSpPr txBox="1"/>
          <p:nvPr/>
        </p:nvSpPr>
        <p:spPr>
          <a:xfrm>
            <a:off x="8879695" y="6071046"/>
            <a:ext cx="26741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>
                <a:solidFill>
                  <a:schemeClr val="accent1">
                    <a:lumMod val="40000"/>
                    <a:lumOff val="60000"/>
                  </a:schemeClr>
                </a:solidFill>
              </a:rPr>
              <a:t>Note: after enterprise-wide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51452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EE2282-F1E5-1E76-C7CB-490077F27F31}"/>
              </a:ext>
            </a:extLst>
          </p:cNvPr>
          <p:cNvSpPr txBox="1"/>
          <p:nvPr/>
        </p:nvSpPr>
        <p:spPr>
          <a:xfrm>
            <a:off x="1693036" y="478192"/>
            <a:ext cx="973093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COMPETITIVE LANDSCAPE</a:t>
            </a:r>
            <a:endParaRPr lang="en-US" sz="5400" b="1" i="0">
              <a:gradFill>
                <a:gsLst>
                  <a:gs pos="72000">
                    <a:srgbClr val="885EF7"/>
                  </a:gs>
                  <a:gs pos="47000">
                    <a:srgbClr val="5C73F7"/>
                  </a:gs>
                  <a:gs pos="23000">
                    <a:srgbClr val="4180F7"/>
                  </a:gs>
                </a:gsLst>
                <a:lin ang="18900000" scaled="1"/>
              </a:gradFill>
              <a:effectLst/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" name="Picture 9" descr="A logo with a triangle&#10;&#10;Description automatically generated">
            <a:extLst>
              <a:ext uri="{FF2B5EF4-FFF2-40B4-BE49-F238E27FC236}">
                <a16:creationId xmlns:a16="http://schemas.microsoft.com/office/drawing/2014/main" id="{22DD999A-3E9E-BB8E-4F0A-5ED20BBF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12" name="Picture 11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D5B2BB7C-399A-6999-B43C-F8365179194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4AE7326-0C69-34A1-40EE-32F20602CE7A}"/>
              </a:ext>
            </a:extLst>
          </p:cNvPr>
          <p:cNvSpPr txBox="1"/>
          <p:nvPr/>
        </p:nvSpPr>
        <p:spPr>
          <a:xfrm>
            <a:off x="1145022" y="2347332"/>
            <a:ext cx="250810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4299C1"/>
                </a:solidFill>
                <a:effectLst/>
                <a:latin typeface="Montserrat" pitchFamily="2" charset="77"/>
              </a:rPr>
              <a:t>ARCHITECTURE</a:t>
            </a:r>
          </a:p>
          <a:p>
            <a:endParaRPr lang="en-US" b="1" i="0">
              <a:solidFill>
                <a:srgbClr val="4299C1"/>
              </a:solidFill>
              <a:effectLst/>
              <a:latin typeface="Montserrat" pitchFamily="2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9D4C78-FF20-05A5-9356-21E33E8134F0}"/>
              </a:ext>
            </a:extLst>
          </p:cNvPr>
          <p:cNvSpPr txBox="1"/>
          <p:nvPr/>
        </p:nvSpPr>
        <p:spPr>
          <a:xfrm>
            <a:off x="1145022" y="2983123"/>
            <a:ext cx="2894957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>
                <a:solidFill>
                  <a:srgbClr val="4299C1"/>
                </a:solidFill>
                <a:latin typeface="Montserrat" pitchFamily="2" charset="77"/>
              </a:rPr>
              <a:t>IMPLEMENTATIONS</a:t>
            </a:r>
            <a:endParaRPr lang="en-US" sz="2000" b="1" i="0">
              <a:solidFill>
                <a:srgbClr val="4299C1"/>
              </a:solidFill>
              <a:effectLst/>
              <a:latin typeface="Montserrat" pitchFamily="2" charset="77"/>
            </a:endParaRPr>
          </a:p>
          <a:p>
            <a:endParaRPr lang="en-US" b="1" i="0">
              <a:solidFill>
                <a:srgbClr val="4299C1"/>
              </a:solidFill>
              <a:effectLst/>
              <a:latin typeface="Montserrat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F664DC-B074-FE9D-418D-1546D73F688E}"/>
              </a:ext>
            </a:extLst>
          </p:cNvPr>
          <p:cNvSpPr txBox="1"/>
          <p:nvPr/>
        </p:nvSpPr>
        <p:spPr>
          <a:xfrm>
            <a:off x="1145022" y="3718508"/>
            <a:ext cx="250810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4299C1"/>
                </a:solidFill>
                <a:effectLst/>
                <a:latin typeface="Montserrat" pitchFamily="2" charset="77"/>
              </a:rPr>
              <a:t>AI &amp; INTERFACE</a:t>
            </a:r>
          </a:p>
          <a:p>
            <a:endParaRPr lang="en-US" b="1" i="0">
              <a:solidFill>
                <a:srgbClr val="4299C1"/>
              </a:solidFill>
              <a:effectLst/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9CCB83-089A-7A87-28EA-79CC0E5FD65C}"/>
              </a:ext>
            </a:extLst>
          </p:cNvPr>
          <p:cNvSpPr txBox="1"/>
          <p:nvPr/>
        </p:nvSpPr>
        <p:spPr>
          <a:xfrm>
            <a:off x="1145022" y="4864890"/>
            <a:ext cx="2508103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>
                <a:solidFill>
                  <a:srgbClr val="4299C1"/>
                </a:solidFill>
                <a:effectLst/>
                <a:latin typeface="Montserrat" pitchFamily="2" charset="77"/>
              </a:rPr>
              <a:t>COST MODEL</a:t>
            </a:r>
          </a:p>
          <a:p>
            <a:endParaRPr lang="en-US" b="1" i="0">
              <a:solidFill>
                <a:srgbClr val="4299C1"/>
              </a:solidFill>
              <a:effectLst/>
              <a:latin typeface="Montserrat" pitchFamily="2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50DA5C-CD35-FFB7-1806-0B6B06F259B7}"/>
              </a:ext>
            </a:extLst>
          </p:cNvPr>
          <p:cNvCxnSpPr>
            <a:cxnSpLocks/>
          </p:cNvCxnSpPr>
          <p:nvPr/>
        </p:nvCxnSpPr>
        <p:spPr>
          <a:xfrm>
            <a:off x="557058" y="712845"/>
            <a:ext cx="0" cy="5560490"/>
          </a:xfrm>
          <a:prstGeom prst="line">
            <a:avLst/>
          </a:prstGeom>
          <a:ln w="28575">
            <a:solidFill>
              <a:srgbClr val="3636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16680F-FB0C-0789-2502-A8A427A7131E}"/>
              </a:ext>
            </a:extLst>
          </p:cNvPr>
          <p:cNvSpPr txBox="1"/>
          <p:nvPr/>
        </p:nvSpPr>
        <p:spPr>
          <a:xfrm>
            <a:off x="4039996" y="2339882"/>
            <a:ext cx="4287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itchFamily="2" charset="77"/>
              </a:rPr>
              <a:t>Open / Modular (API First)</a:t>
            </a:r>
            <a:endParaRPr lang="en-US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31192A-1AED-5BFA-FAAD-FCBD0B0A9147}"/>
              </a:ext>
            </a:extLst>
          </p:cNvPr>
          <p:cNvSpPr txBox="1"/>
          <p:nvPr/>
        </p:nvSpPr>
        <p:spPr>
          <a:xfrm>
            <a:off x="4039996" y="2936586"/>
            <a:ext cx="381657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0">
                <a:solidFill>
                  <a:schemeClr val="bg1"/>
                </a:solidFill>
                <a:effectLst/>
                <a:latin typeface="Montserrat" pitchFamily="2" charset="77"/>
              </a:rPr>
              <a:t>Rapid Overlay</a:t>
            </a:r>
            <a:r>
              <a:rPr lang="tr-TR" i="0">
                <a:solidFill>
                  <a:schemeClr val="bg1"/>
                </a:solidFill>
                <a:effectLst/>
                <a:latin typeface="Montserrat" pitchFamily="2" charset="77"/>
              </a:rPr>
              <a:t>:12-16 </a:t>
            </a:r>
            <a:r>
              <a:rPr lang="tr-TR" i="0" err="1">
                <a:solidFill>
                  <a:schemeClr val="bg1"/>
                </a:solidFill>
                <a:effectLst/>
                <a:latin typeface="Montserrat" pitchFamily="2" charset="77"/>
              </a:rPr>
              <a:t>week</a:t>
            </a:r>
            <a:r>
              <a:rPr lang="tr-TR" err="1">
                <a:solidFill>
                  <a:schemeClr val="bg1"/>
                </a:solidFill>
                <a:latin typeface="Montserrat" pitchFamily="2" charset="77"/>
              </a:rPr>
              <a:t>s</a:t>
            </a:r>
            <a:r>
              <a:rPr lang="tr-TR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err="1">
                <a:solidFill>
                  <a:schemeClr val="bg1"/>
                </a:solidFill>
                <a:latin typeface="Montserrat" pitchFamily="2" charset="77"/>
              </a:rPr>
              <a:t>pilots</a:t>
            </a:r>
            <a:endParaRPr lang="en-US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144C0B-9F6B-BEC1-27CF-F21FBE0F2554}"/>
              </a:ext>
            </a:extLst>
          </p:cNvPr>
          <p:cNvSpPr txBox="1"/>
          <p:nvPr/>
        </p:nvSpPr>
        <p:spPr>
          <a:xfrm>
            <a:off x="4039996" y="3718508"/>
            <a:ext cx="39778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itchFamily="2" charset="77"/>
              </a:rPr>
              <a:t>Chat With your Factory- Conversational ( no complex dashboards) </a:t>
            </a:r>
            <a:endParaRPr lang="en-US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B14B4-2850-E4A0-8CD0-99701978B03B}"/>
              </a:ext>
            </a:extLst>
          </p:cNvPr>
          <p:cNvSpPr txBox="1"/>
          <p:nvPr/>
        </p:nvSpPr>
        <p:spPr>
          <a:xfrm>
            <a:off x="4039996" y="4887674"/>
            <a:ext cx="4287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" pitchFamily="2" charset="77"/>
              </a:rPr>
              <a:t>Scalable ROI</a:t>
            </a:r>
            <a:endParaRPr lang="en-US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137B8F-64E6-ECCA-57F0-4D9CEC9834CD}"/>
              </a:ext>
            </a:extLst>
          </p:cNvPr>
          <p:cNvSpPr txBox="1"/>
          <p:nvPr/>
        </p:nvSpPr>
        <p:spPr>
          <a:xfrm>
            <a:off x="4357507" y="1792982"/>
            <a:ext cx="2003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>
                <a:solidFill>
                  <a:schemeClr val="bg1"/>
                </a:solidFill>
                <a:latin typeface="Montserrat" pitchFamily="2" charset="77"/>
              </a:rPr>
              <a:t>ARDICTECH</a:t>
            </a:r>
            <a:endParaRPr lang="en-US" b="1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D305A8-C916-086A-BA23-56F836F667AA}"/>
              </a:ext>
            </a:extLst>
          </p:cNvPr>
          <p:cNvSpPr txBox="1"/>
          <p:nvPr/>
        </p:nvSpPr>
        <p:spPr>
          <a:xfrm>
            <a:off x="8017863" y="1763394"/>
            <a:ext cx="453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b="1" i="0">
                <a:solidFill>
                  <a:schemeClr val="bg1"/>
                </a:solidFill>
                <a:effectLst/>
                <a:latin typeface="Montserrat" pitchFamily="2" charset="77"/>
              </a:rPr>
              <a:t>Siemens, AVEVA, </a:t>
            </a:r>
            <a:r>
              <a:rPr lang="tr-TR" b="1" i="0" err="1">
                <a:solidFill>
                  <a:schemeClr val="bg1"/>
                </a:solidFill>
                <a:effectLst/>
                <a:latin typeface="Montserrat" pitchFamily="2" charset="77"/>
              </a:rPr>
              <a:t>SAP,Rockwell</a:t>
            </a:r>
            <a:endParaRPr lang="en-US" b="1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34F88E-AAC8-A247-95D1-5934C68C6376}"/>
              </a:ext>
            </a:extLst>
          </p:cNvPr>
          <p:cNvSpPr txBox="1"/>
          <p:nvPr/>
        </p:nvSpPr>
        <p:spPr>
          <a:xfrm>
            <a:off x="8017864" y="2290723"/>
            <a:ext cx="4287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i="0" err="1">
                <a:solidFill>
                  <a:schemeClr val="bg1"/>
                </a:solidFill>
                <a:effectLst/>
                <a:latin typeface="Montserrat" pitchFamily="2" charset="77"/>
              </a:rPr>
              <a:t>Fragmented</a:t>
            </a:r>
            <a:r>
              <a:rPr lang="tr-TR" i="0">
                <a:solidFill>
                  <a:schemeClr val="bg1"/>
                </a:solidFill>
                <a:effectLst/>
                <a:latin typeface="Montserrat" pitchFamily="2" charset="77"/>
              </a:rPr>
              <a:t> Point Solutions</a:t>
            </a:r>
            <a:endParaRPr lang="en-US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56616E-69F5-98BB-91AA-7A03A94D7A2C}"/>
              </a:ext>
            </a:extLst>
          </p:cNvPr>
          <p:cNvSpPr txBox="1"/>
          <p:nvPr/>
        </p:nvSpPr>
        <p:spPr>
          <a:xfrm>
            <a:off x="8017863" y="2933741"/>
            <a:ext cx="4287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i="0">
                <a:solidFill>
                  <a:schemeClr val="bg1"/>
                </a:solidFill>
                <a:effectLst/>
                <a:latin typeface="Montserrat" pitchFamily="2" charset="77"/>
              </a:rPr>
              <a:t>24</a:t>
            </a:r>
            <a:r>
              <a:rPr lang="tr-TR">
                <a:solidFill>
                  <a:schemeClr val="bg1"/>
                </a:solidFill>
                <a:latin typeface="Montserrat" pitchFamily="2" charset="77"/>
              </a:rPr>
              <a:t>-52+ week </a:t>
            </a:r>
            <a:r>
              <a:rPr lang="tr-TR" err="1">
                <a:solidFill>
                  <a:schemeClr val="bg1"/>
                </a:solidFill>
                <a:latin typeface="Montserrat" pitchFamily="2" charset="77"/>
              </a:rPr>
              <a:t>projects</a:t>
            </a:r>
            <a:r>
              <a:rPr lang="tr-TR">
                <a:solidFill>
                  <a:schemeClr val="bg1"/>
                </a:solidFill>
                <a:latin typeface="Montserrat" pitchFamily="2" charset="77"/>
              </a:rPr>
              <a:t> </a:t>
            </a:r>
            <a:endParaRPr lang="en-US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B4BD14-CAE4-4F47-A42A-F1E888A675C4}"/>
              </a:ext>
            </a:extLst>
          </p:cNvPr>
          <p:cNvSpPr txBox="1"/>
          <p:nvPr/>
        </p:nvSpPr>
        <p:spPr>
          <a:xfrm>
            <a:off x="8017862" y="3729881"/>
            <a:ext cx="4287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i="0">
                <a:solidFill>
                  <a:schemeClr val="bg1"/>
                </a:solidFill>
                <a:effectLst/>
                <a:latin typeface="Montserrat" pitchFamily="2" charset="77"/>
              </a:rPr>
              <a:t>Bolt- 0n </a:t>
            </a:r>
            <a:r>
              <a:rPr lang="tr-TR" i="0" err="1">
                <a:solidFill>
                  <a:schemeClr val="bg1"/>
                </a:solidFill>
                <a:effectLst/>
                <a:latin typeface="Montserrat" pitchFamily="2" charset="77"/>
              </a:rPr>
              <a:t>Anatytics</a:t>
            </a:r>
            <a:r>
              <a:rPr lang="tr-TR" i="0">
                <a:solidFill>
                  <a:schemeClr val="bg1"/>
                </a:solidFill>
                <a:effectLst/>
                <a:latin typeface="Montserrat" pitchFamily="2" charset="77"/>
              </a:rPr>
              <a:t>, </a:t>
            </a:r>
            <a:r>
              <a:rPr lang="tr-TR" i="0" err="1">
                <a:solidFill>
                  <a:schemeClr val="bg1"/>
                </a:solidFill>
                <a:effectLst/>
                <a:latin typeface="Montserrat" pitchFamily="2" charset="77"/>
              </a:rPr>
              <a:t>separate</a:t>
            </a:r>
            <a:r>
              <a:rPr lang="tr-TR" i="0">
                <a:solidFill>
                  <a:schemeClr val="bg1"/>
                </a:solidFill>
                <a:effectLst/>
                <a:latin typeface="Montserrat" pitchFamily="2" charset="77"/>
              </a:rPr>
              <a:t> </a:t>
            </a:r>
            <a:r>
              <a:rPr lang="tr-TR" i="0" err="1">
                <a:solidFill>
                  <a:schemeClr val="bg1"/>
                </a:solidFill>
                <a:effectLst/>
                <a:latin typeface="Montserrat" pitchFamily="2" charset="77"/>
              </a:rPr>
              <a:t>implementation</a:t>
            </a:r>
            <a:r>
              <a:rPr lang="tr-TR" i="0">
                <a:solidFill>
                  <a:schemeClr val="bg1"/>
                </a:solidFill>
                <a:effectLst/>
                <a:latin typeface="Montserrat" pitchFamily="2" charset="77"/>
              </a:rPr>
              <a:t> </a:t>
            </a:r>
            <a:endParaRPr lang="en-US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E02C53-D6D4-7B54-FE63-2318AE11BF9E}"/>
              </a:ext>
            </a:extLst>
          </p:cNvPr>
          <p:cNvSpPr txBox="1"/>
          <p:nvPr/>
        </p:nvSpPr>
        <p:spPr>
          <a:xfrm>
            <a:off x="1157473" y="5672718"/>
            <a:ext cx="2508103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2000" b="1">
                <a:solidFill>
                  <a:srgbClr val="4299C1"/>
                </a:solidFill>
                <a:latin typeface="Montserrat" pitchFamily="2" charset="77"/>
              </a:rPr>
              <a:t>BROWNFIELD FOCUS</a:t>
            </a:r>
            <a:endParaRPr lang="en-US" sz="2000" b="1" i="0">
              <a:solidFill>
                <a:srgbClr val="4299C1"/>
              </a:solidFill>
              <a:effectLst/>
              <a:latin typeface="Montserrat" pitchFamily="2" charset="77"/>
            </a:endParaRPr>
          </a:p>
          <a:p>
            <a:endParaRPr lang="en-US" b="1" i="0">
              <a:solidFill>
                <a:srgbClr val="4299C1"/>
              </a:solidFill>
              <a:effectLst/>
              <a:latin typeface="Montserrat" pitchFamily="2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BAAB70-6D54-4A57-C5A6-0DC1F450CBB7}"/>
              </a:ext>
            </a:extLst>
          </p:cNvPr>
          <p:cNvSpPr txBox="1"/>
          <p:nvPr/>
        </p:nvSpPr>
        <p:spPr>
          <a:xfrm>
            <a:off x="4039996" y="5748458"/>
            <a:ext cx="4287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i="0" err="1">
                <a:solidFill>
                  <a:schemeClr val="bg1"/>
                </a:solidFill>
                <a:effectLst/>
                <a:latin typeface="Montserrat" pitchFamily="2" charset="77"/>
              </a:rPr>
              <a:t>Protoc</a:t>
            </a:r>
            <a:r>
              <a:rPr lang="tr-TR" err="1">
                <a:solidFill>
                  <a:schemeClr val="bg1"/>
                </a:solidFill>
                <a:latin typeface="Montserrat" pitchFamily="2" charset="77"/>
              </a:rPr>
              <a:t>ol-agnostic</a:t>
            </a:r>
            <a:r>
              <a:rPr lang="tr-TR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err="1">
                <a:solidFill>
                  <a:schemeClr val="bg1"/>
                </a:solidFill>
                <a:latin typeface="Montserrat" pitchFamily="2" charset="77"/>
              </a:rPr>
              <a:t>expertise</a:t>
            </a:r>
            <a:r>
              <a:rPr lang="tr-TR">
                <a:solidFill>
                  <a:schemeClr val="bg1"/>
                </a:solidFill>
                <a:latin typeface="Montserrat" pitchFamily="2" charset="77"/>
              </a:rPr>
              <a:t>, </a:t>
            </a:r>
            <a:endParaRPr lang="en-US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E22DBA4-3D5E-26B8-AD92-8A63D1E2EF62}"/>
              </a:ext>
            </a:extLst>
          </p:cNvPr>
          <p:cNvSpPr txBox="1"/>
          <p:nvPr/>
        </p:nvSpPr>
        <p:spPr>
          <a:xfrm>
            <a:off x="8017862" y="5709146"/>
            <a:ext cx="428732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err="1">
                <a:solidFill>
                  <a:schemeClr val="bg1"/>
                </a:solidFill>
                <a:latin typeface="Montserrat" pitchFamily="2" charset="77"/>
              </a:rPr>
              <a:t>Vendor-specific</a:t>
            </a:r>
            <a:r>
              <a:rPr lang="tr-TR">
                <a:solidFill>
                  <a:schemeClr val="bg1"/>
                </a:solidFill>
                <a:latin typeface="Montserrat" pitchFamily="2" charset="77"/>
              </a:rPr>
              <a:t>, limited </a:t>
            </a:r>
            <a:r>
              <a:rPr lang="tr-TR" err="1">
                <a:solidFill>
                  <a:schemeClr val="bg1"/>
                </a:solidFill>
                <a:latin typeface="Montserrat" pitchFamily="2" charset="77"/>
              </a:rPr>
              <a:t>compatibility</a:t>
            </a:r>
            <a:endParaRPr lang="en-US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11882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0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C8A805-D731-7535-2916-63045FA9B6BC}"/>
              </a:ext>
            </a:extLst>
          </p:cNvPr>
          <p:cNvSpPr/>
          <p:nvPr/>
        </p:nvSpPr>
        <p:spPr>
          <a:xfrm>
            <a:off x="557057" y="2479039"/>
            <a:ext cx="2429997" cy="3073259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a triangle&#10;&#10;Description automatically generated">
            <a:extLst>
              <a:ext uri="{FF2B5EF4-FFF2-40B4-BE49-F238E27FC236}">
                <a16:creationId xmlns:a16="http://schemas.microsoft.com/office/drawing/2014/main" id="{22DD999A-3E9E-BB8E-4F0A-5ED20BBF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12" name="Picture 11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D5B2BB7C-399A-6999-B43C-F8365179194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9E949C-82F7-092F-7D85-8BF5355313BC}"/>
              </a:ext>
            </a:extLst>
          </p:cNvPr>
          <p:cNvSpPr txBox="1"/>
          <p:nvPr/>
        </p:nvSpPr>
        <p:spPr>
          <a:xfrm>
            <a:off x="707545" y="2813087"/>
            <a:ext cx="25895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2000" b="1">
                <a:solidFill>
                  <a:schemeClr val="bg1"/>
                </a:solidFill>
                <a:latin typeface="Montserrat" pitchFamily="2" charset="77"/>
              </a:rPr>
              <a:t>STEP 1</a:t>
            </a:r>
          </a:p>
          <a:p>
            <a:endParaRPr lang="en-TR" sz="2000" b="1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000" b="1">
                <a:solidFill>
                  <a:srgbClr val="357CF8"/>
                </a:solidFill>
                <a:latin typeface="Montserrat" pitchFamily="2" charset="77"/>
              </a:rPr>
              <a:t>EXECUTIVE WORKSHOP</a:t>
            </a:r>
          </a:p>
          <a:p>
            <a:r>
              <a:rPr lang="en-TR" sz="1800" b="1">
                <a:solidFill>
                  <a:schemeClr val="bg1"/>
                </a:solidFill>
                <a:latin typeface="Montserrat" pitchFamily="2" charset="77"/>
              </a:rPr>
              <a:t> </a:t>
            </a:r>
            <a:endParaRPr lang="en-TR" sz="160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2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Hours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. No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Cost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.</a:t>
            </a:r>
          </a:p>
          <a:p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Goal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: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go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 /No-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Go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Decision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 </a:t>
            </a:r>
            <a:endParaRPr lang="en-TR" sz="16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6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8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E2282-F1E5-1E76-C7CB-490077F27F31}"/>
              </a:ext>
            </a:extLst>
          </p:cNvPr>
          <p:cNvSpPr txBox="1"/>
          <p:nvPr/>
        </p:nvSpPr>
        <p:spPr>
          <a:xfrm>
            <a:off x="557057" y="754362"/>
            <a:ext cx="1088955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tr-TR" sz="42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tr-TR" sz="4200" b="1" err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De-Risked</a:t>
            </a:r>
            <a:r>
              <a:rPr lang="tr-TR" sz="42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tr-TR" sz="4200" b="1" err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Engagement</a:t>
            </a:r>
            <a:r>
              <a:rPr lang="tr-TR" sz="42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 Path</a:t>
            </a:r>
          </a:p>
          <a:p>
            <a:r>
              <a:rPr lang="tr-TR" sz="42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From Pilot to </a:t>
            </a:r>
            <a:r>
              <a:rPr lang="tr-TR" sz="4200" b="1" err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Scale</a:t>
            </a:r>
            <a:r>
              <a:rPr lang="tr-TR" sz="42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  </a:t>
            </a:r>
            <a:r>
              <a:rPr lang="en-US" sz="42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br>
              <a:rPr lang="en-US" sz="42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</a:br>
            <a:endParaRPr lang="en-US" sz="4200" b="1" i="0">
              <a:gradFill>
                <a:gsLst>
                  <a:gs pos="72000">
                    <a:srgbClr val="885EF7"/>
                  </a:gs>
                  <a:gs pos="47000">
                    <a:srgbClr val="5C73F7"/>
                  </a:gs>
                  <a:gs pos="23000">
                    <a:srgbClr val="4180F7"/>
                  </a:gs>
                </a:gsLst>
                <a:lin ang="18900000" scaled="1"/>
              </a:gra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7637E3B-3D58-74C1-AC15-AA6423C4C4B9}"/>
              </a:ext>
            </a:extLst>
          </p:cNvPr>
          <p:cNvSpPr/>
          <p:nvPr/>
        </p:nvSpPr>
        <p:spPr>
          <a:xfrm>
            <a:off x="3396851" y="2485319"/>
            <a:ext cx="2538817" cy="3073259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1E347-CB11-0FCC-760F-0E83B92A9995}"/>
              </a:ext>
            </a:extLst>
          </p:cNvPr>
          <p:cNvSpPr txBox="1"/>
          <p:nvPr/>
        </p:nvSpPr>
        <p:spPr>
          <a:xfrm>
            <a:off x="3656159" y="2721618"/>
            <a:ext cx="2154633" cy="3077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2000" b="1">
                <a:solidFill>
                  <a:schemeClr val="bg1"/>
                </a:solidFill>
                <a:latin typeface="Montserrat" pitchFamily="2" charset="77"/>
              </a:rPr>
              <a:t>STEP 2</a:t>
            </a:r>
          </a:p>
          <a:p>
            <a:endParaRPr lang="en-TR" sz="2000" b="1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000" b="1">
                <a:solidFill>
                  <a:srgbClr val="357CF8"/>
                </a:solidFill>
                <a:latin typeface="Montserrat" pitchFamily="2" charset="77"/>
              </a:rPr>
              <a:t>PROOF OF VALUE</a:t>
            </a:r>
          </a:p>
          <a:p>
            <a:r>
              <a:rPr lang="en-TR" sz="1600">
                <a:solidFill>
                  <a:srgbClr val="93C5FE"/>
                </a:solidFill>
                <a:latin typeface="Montserrat" pitchFamily="2" charset="77"/>
              </a:rPr>
              <a:t>  </a:t>
            </a:r>
            <a:endParaRPr lang="tr-TR" sz="1600">
              <a:solidFill>
                <a:schemeClr val="bg1"/>
              </a:solidFill>
              <a:latin typeface="Montserrat" pitchFamily="2" charset="77"/>
            </a:endParaRPr>
          </a:p>
          <a:p>
            <a:endParaRPr lang="tr-TR" sz="160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8-12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Weeks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. </a:t>
            </a:r>
          </a:p>
          <a:p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Goal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: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identify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USD 500 K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Opp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.</a:t>
            </a:r>
            <a:endParaRPr lang="en-TR" sz="16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6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800" b="1">
              <a:solidFill>
                <a:schemeClr val="bg1"/>
              </a:solidFill>
              <a:latin typeface="Montserrat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0DD9F0-6B04-43A5-49D2-B3CC3BA51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44" y="1883391"/>
            <a:ext cx="11546338" cy="4143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67A2DD-9D83-F1D2-AB9D-24FAC1EF2BDD}"/>
              </a:ext>
            </a:extLst>
          </p:cNvPr>
          <p:cNvSpPr/>
          <p:nvPr/>
        </p:nvSpPr>
        <p:spPr>
          <a:xfrm>
            <a:off x="6345465" y="2523181"/>
            <a:ext cx="2538817" cy="3073259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0989F-B137-84A0-175A-A31287BA6045}"/>
              </a:ext>
            </a:extLst>
          </p:cNvPr>
          <p:cNvSpPr txBox="1"/>
          <p:nvPr/>
        </p:nvSpPr>
        <p:spPr>
          <a:xfrm>
            <a:off x="6479897" y="2759480"/>
            <a:ext cx="2404385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2000" b="1">
                <a:solidFill>
                  <a:schemeClr val="bg1"/>
                </a:solidFill>
                <a:latin typeface="Montserrat" pitchFamily="2" charset="77"/>
              </a:rPr>
              <a:t>STEP 3</a:t>
            </a:r>
          </a:p>
          <a:p>
            <a:endParaRPr lang="en-TR" sz="2000" b="1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000" b="1">
                <a:solidFill>
                  <a:srgbClr val="357CF8"/>
                </a:solidFill>
                <a:latin typeface="Montserrat" pitchFamily="2" charset="77"/>
              </a:rPr>
              <a:t>PRODUCTION PILOT</a:t>
            </a:r>
          </a:p>
          <a:p>
            <a:r>
              <a:rPr lang="en-TR" sz="1600">
                <a:solidFill>
                  <a:srgbClr val="93C5FE"/>
                </a:solidFill>
                <a:latin typeface="Montserrat" pitchFamily="2" charset="77"/>
              </a:rPr>
              <a:t> </a:t>
            </a:r>
            <a:endParaRPr lang="en-TR" sz="1800">
              <a:solidFill>
                <a:schemeClr val="bg1"/>
              </a:solidFill>
              <a:latin typeface="Montserrat" pitchFamily="2" charset="77"/>
            </a:endParaRPr>
          </a:p>
          <a:p>
            <a:endParaRPr lang="tr-TR" sz="160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12-16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Weeks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. KPI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based</a:t>
            </a:r>
            <a:endParaRPr lang="tr-TR" sz="160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Goal:Validate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Models</a:t>
            </a:r>
            <a:endParaRPr lang="en-TR" sz="16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8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5D970E-7384-79BF-65C9-02F417CFDADB}"/>
              </a:ext>
            </a:extLst>
          </p:cNvPr>
          <p:cNvSpPr/>
          <p:nvPr/>
        </p:nvSpPr>
        <p:spPr>
          <a:xfrm>
            <a:off x="9294079" y="2479039"/>
            <a:ext cx="2538817" cy="3073259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39606-CD3E-9CAC-19B3-8BC4885F6F8C}"/>
              </a:ext>
            </a:extLst>
          </p:cNvPr>
          <p:cNvSpPr txBox="1"/>
          <p:nvPr/>
        </p:nvSpPr>
        <p:spPr>
          <a:xfrm>
            <a:off x="9553387" y="2715338"/>
            <a:ext cx="263861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2000" b="1">
                <a:solidFill>
                  <a:schemeClr val="bg1"/>
                </a:solidFill>
                <a:latin typeface="Montserrat" pitchFamily="2" charset="77"/>
              </a:rPr>
              <a:t>STEP 4</a:t>
            </a:r>
          </a:p>
          <a:p>
            <a:endParaRPr lang="en-TR" sz="2000" b="1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US" sz="2000" b="1">
                <a:solidFill>
                  <a:srgbClr val="357CF8"/>
                </a:solidFill>
                <a:latin typeface="Montserrat" pitchFamily="2" charset="77"/>
              </a:rPr>
              <a:t>ENTERPRISE SCALE</a:t>
            </a:r>
          </a:p>
          <a:p>
            <a:r>
              <a:rPr lang="en-TR" sz="1800" b="1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r>
              <a:rPr lang="en-TR" sz="1600">
                <a:solidFill>
                  <a:srgbClr val="93C5FE"/>
                </a:solidFill>
                <a:latin typeface="Montserrat" pitchFamily="2" charset="77"/>
              </a:rPr>
              <a:t>  </a:t>
            </a:r>
            <a:endParaRPr lang="tr-TR" sz="160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20+Weeks. </a:t>
            </a:r>
          </a:p>
          <a:p>
            <a:r>
              <a:rPr lang="tr-TR" sz="1600" err="1">
                <a:solidFill>
                  <a:schemeClr val="bg1"/>
                </a:solidFill>
                <a:latin typeface="Montserrat" pitchFamily="2" charset="77"/>
              </a:rPr>
              <a:t>Goal</a:t>
            </a:r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:</a:t>
            </a:r>
          </a:p>
          <a:p>
            <a:r>
              <a:rPr lang="tr-TR" sz="1600">
                <a:solidFill>
                  <a:schemeClr val="bg1"/>
                </a:solidFill>
                <a:latin typeface="Montserrat" pitchFamily="2" charset="77"/>
              </a:rPr>
              <a:t>TRANSFORMATION</a:t>
            </a:r>
            <a:endParaRPr lang="en-TR" sz="16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800" b="1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873522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4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15">
            <a:extLst>
              <a:ext uri="{FF2B5EF4-FFF2-40B4-BE49-F238E27FC236}">
                <a16:creationId xmlns:a16="http://schemas.microsoft.com/office/drawing/2014/main" id="{0FEA8131-8C1B-7763-2DFE-87C98296C29C}"/>
              </a:ext>
            </a:extLst>
          </p:cNvPr>
          <p:cNvSpPr/>
          <p:nvPr/>
        </p:nvSpPr>
        <p:spPr>
          <a:xfrm>
            <a:off x="4454315" y="3638107"/>
            <a:ext cx="3546265" cy="2829491"/>
          </a:xfrm>
          <a:prstGeom prst="roundRect">
            <a:avLst>
              <a:gd name="adj" fmla="val 3564"/>
            </a:avLst>
          </a:prstGeom>
          <a:solidFill>
            <a:srgbClr val="1A28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>
              <a:latin typeface="Montserrat" pitchFamily="2" charset="77"/>
            </a:endParaRPr>
          </a:p>
        </p:txBody>
      </p:sp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6A83FF-0C6B-71C2-F106-01A67C199D2B}"/>
              </a:ext>
            </a:extLst>
          </p:cNvPr>
          <p:cNvSpPr txBox="1"/>
          <p:nvPr/>
        </p:nvSpPr>
        <p:spPr>
          <a:xfrm>
            <a:off x="2896481" y="667588"/>
            <a:ext cx="63455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>
                <a:solidFill>
                  <a:srgbClr val="60A5FA"/>
                </a:solidFill>
                <a:effectLst/>
                <a:latin typeface="Poppins" pitchFamily="2" charset="77"/>
                <a:cs typeface="Poppins" pitchFamily="2" charset="77"/>
              </a:rPr>
              <a:t>BUSINESS IMPACT &amp; BENEFITS</a:t>
            </a:r>
          </a:p>
        </p:txBody>
      </p:sp>
      <p:pic>
        <p:nvPicPr>
          <p:cNvPr id="4" name="Picture 3" descr="A logo with a triangle&#10;&#10;Description automatically generated">
            <a:extLst>
              <a:ext uri="{FF2B5EF4-FFF2-40B4-BE49-F238E27FC236}">
                <a16:creationId xmlns:a16="http://schemas.microsoft.com/office/drawing/2014/main" id="{4E47855E-3212-F1CC-B20D-6DFEFDBCA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5" name="Picture 4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0456FEF7-0E4A-AE00-EC9A-1CB1CB410AE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pic>
        <p:nvPicPr>
          <p:cNvPr id="2" name="Image 0" descr="/tmp/rasterized-gradient-ea661157.png">
            <a:extLst>
              <a:ext uri="{FF2B5EF4-FFF2-40B4-BE49-F238E27FC236}">
                <a16:creationId xmlns:a16="http://schemas.microsoft.com/office/drawing/2014/main" id="{24A92C62-659D-CE62-5C21-39844AD3E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700" y="1816040"/>
            <a:ext cx="10534599" cy="1432817"/>
          </a:xfrm>
          <a:prstGeom prst="rect">
            <a:avLst/>
          </a:prstGeom>
        </p:spPr>
      </p:pic>
      <p:sp>
        <p:nvSpPr>
          <p:cNvPr id="3" name="Text 2">
            <a:extLst>
              <a:ext uri="{FF2B5EF4-FFF2-40B4-BE49-F238E27FC236}">
                <a16:creationId xmlns:a16="http://schemas.microsoft.com/office/drawing/2014/main" id="{4A31FA2E-242C-87F4-2C4B-FFDEA4494299}"/>
              </a:ext>
            </a:extLst>
          </p:cNvPr>
          <p:cNvSpPr/>
          <p:nvPr/>
        </p:nvSpPr>
        <p:spPr>
          <a:xfrm>
            <a:off x="2091035" y="1462678"/>
            <a:ext cx="7908417" cy="1857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463"/>
              </a:lnSpc>
              <a:spcAft>
                <a:spcPts val="60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Proven Business Impact Across All Operations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1E9287DE-63C4-B28A-3C1A-64A84E849B14}"/>
              </a:ext>
            </a:extLst>
          </p:cNvPr>
          <p:cNvSpPr/>
          <p:nvPr/>
        </p:nvSpPr>
        <p:spPr>
          <a:xfrm>
            <a:off x="922438" y="2032499"/>
            <a:ext cx="2645331" cy="1031618"/>
          </a:xfrm>
          <a:prstGeom prst="roundRect">
            <a:avLst>
              <a:gd name="adj" fmla="val 8524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>
              <a:latin typeface="Montserrat" pitchFamily="2" charset="77"/>
            </a:endParaRPr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4AA88160-9878-D78D-2981-0DBAA7ADB991}"/>
              </a:ext>
            </a:extLst>
          </p:cNvPr>
          <p:cNvSpPr/>
          <p:nvPr/>
        </p:nvSpPr>
        <p:spPr>
          <a:xfrm>
            <a:off x="1382852" y="2267354"/>
            <a:ext cx="1724501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Aft>
                <a:spcPts val="15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14-22 Mo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D5A415A5-7E2A-44D3-99AB-07A7518DB999}"/>
              </a:ext>
            </a:extLst>
          </p:cNvPr>
          <p:cNvSpPr/>
          <p:nvPr/>
        </p:nvSpPr>
        <p:spPr>
          <a:xfrm>
            <a:off x="962175" y="2740131"/>
            <a:ext cx="2482698" cy="383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0"/>
              </a:lnSpc>
              <a:spcAft>
                <a:spcPts val="75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Typical ROI Payback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413A1B03-FF9F-5793-CB83-9FCFE28861AD}"/>
              </a:ext>
            </a:extLst>
          </p:cNvPr>
          <p:cNvSpPr/>
          <p:nvPr/>
        </p:nvSpPr>
        <p:spPr>
          <a:xfrm>
            <a:off x="3771695" y="2052242"/>
            <a:ext cx="2482698" cy="1050427"/>
          </a:xfrm>
          <a:prstGeom prst="roundRect">
            <a:avLst>
              <a:gd name="adj" fmla="val 8524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>
              <a:latin typeface="Montserrat" pitchFamily="2" charset="77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24677467-684F-5487-76DF-9233E662FB9C}"/>
              </a:ext>
            </a:extLst>
          </p:cNvPr>
          <p:cNvSpPr/>
          <p:nvPr/>
        </p:nvSpPr>
        <p:spPr>
          <a:xfrm>
            <a:off x="4095759" y="2226984"/>
            <a:ext cx="1724501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Aft>
                <a:spcPts val="15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2-6%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16" name="Text 8">
            <a:extLst>
              <a:ext uri="{FF2B5EF4-FFF2-40B4-BE49-F238E27FC236}">
                <a16:creationId xmlns:a16="http://schemas.microsoft.com/office/drawing/2014/main" id="{9C816CBB-EA2D-694F-F521-0444A4299D8C}"/>
              </a:ext>
            </a:extLst>
          </p:cNvPr>
          <p:cNvSpPr/>
          <p:nvPr/>
        </p:nvSpPr>
        <p:spPr>
          <a:xfrm>
            <a:off x="3804552" y="2700033"/>
            <a:ext cx="2416984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0"/>
              </a:lnSpc>
              <a:spcAft>
                <a:spcPts val="75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Revenue Improvement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B922F866-55DE-624D-C4DC-5FDB5EBFE747}"/>
              </a:ext>
            </a:extLst>
          </p:cNvPr>
          <p:cNvSpPr/>
          <p:nvPr/>
        </p:nvSpPr>
        <p:spPr>
          <a:xfrm>
            <a:off x="6332736" y="2060292"/>
            <a:ext cx="2352263" cy="992182"/>
          </a:xfrm>
          <a:prstGeom prst="roundRect">
            <a:avLst>
              <a:gd name="adj" fmla="val 8524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>
              <a:latin typeface="Montserrat" pitchFamily="2" charset="77"/>
            </a:endParaRPr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684EF354-6076-911B-A36E-863C5E01EFE3}"/>
              </a:ext>
            </a:extLst>
          </p:cNvPr>
          <p:cNvSpPr/>
          <p:nvPr/>
        </p:nvSpPr>
        <p:spPr>
          <a:xfrm>
            <a:off x="6488621" y="2217901"/>
            <a:ext cx="1724501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Aft>
                <a:spcPts val="15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3-5%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20" name="Text 11">
            <a:extLst>
              <a:ext uri="{FF2B5EF4-FFF2-40B4-BE49-F238E27FC236}">
                <a16:creationId xmlns:a16="http://schemas.microsoft.com/office/drawing/2014/main" id="{F9B07BD8-2FD9-3140-BBE9-FE2A9CB96F35}"/>
              </a:ext>
            </a:extLst>
          </p:cNvPr>
          <p:cNvSpPr/>
          <p:nvPr/>
        </p:nvSpPr>
        <p:spPr>
          <a:xfrm>
            <a:off x="6401377" y="2675405"/>
            <a:ext cx="2162756" cy="337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0"/>
              </a:lnSpc>
              <a:spcAft>
                <a:spcPts val="75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EBITDA Expansion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21" name="Text 12">
            <a:extLst>
              <a:ext uri="{FF2B5EF4-FFF2-40B4-BE49-F238E27FC236}">
                <a16:creationId xmlns:a16="http://schemas.microsoft.com/office/drawing/2014/main" id="{F1AE62FE-3001-A42E-0889-AE43EB14AB26}"/>
              </a:ext>
            </a:extLst>
          </p:cNvPr>
          <p:cNvSpPr/>
          <p:nvPr/>
        </p:nvSpPr>
        <p:spPr>
          <a:xfrm>
            <a:off x="8840884" y="2059227"/>
            <a:ext cx="2352263" cy="915095"/>
          </a:xfrm>
          <a:prstGeom prst="roundRect">
            <a:avLst>
              <a:gd name="adj" fmla="val 8524"/>
            </a:avLst>
          </a:prstGeom>
          <a:solidFill>
            <a:srgbClr val="FFFFFF">
              <a:alpha val="15000"/>
            </a:srgbClr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>
              <a:latin typeface="Montserrat" pitchFamily="2" charset="77"/>
            </a:endParaRPr>
          </a:p>
        </p:txBody>
      </p:sp>
      <p:sp>
        <p:nvSpPr>
          <p:cNvPr id="22" name="Text 13">
            <a:extLst>
              <a:ext uri="{FF2B5EF4-FFF2-40B4-BE49-F238E27FC236}">
                <a16:creationId xmlns:a16="http://schemas.microsoft.com/office/drawing/2014/main" id="{9D1AD296-DA62-E815-AF23-A9CDFF34003C}"/>
              </a:ext>
            </a:extLst>
          </p:cNvPr>
          <p:cNvSpPr/>
          <p:nvPr/>
        </p:nvSpPr>
        <p:spPr>
          <a:xfrm>
            <a:off x="9134898" y="2211196"/>
            <a:ext cx="1724501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160"/>
              </a:lnSpc>
              <a:spcAft>
                <a:spcPts val="150"/>
              </a:spcAft>
              <a:buNone/>
            </a:pPr>
            <a:r>
              <a:rPr lang="en-US" sz="1600" b="1">
                <a:solidFill>
                  <a:srgbClr val="FFFFFF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8-12 Wks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23" name="Text 14">
            <a:extLst>
              <a:ext uri="{FF2B5EF4-FFF2-40B4-BE49-F238E27FC236}">
                <a16:creationId xmlns:a16="http://schemas.microsoft.com/office/drawing/2014/main" id="{633B0E52-0641-A15E-9E05-B9C8508CE01A}"/>
              </a:ext>
            </a:extLst>
          </p:cNvPr>
          <p:cNvSpPr/>
          <p:nvPr/>
        </p:nvSpPr>
        <p:spPr>
          <a:xfrm>
            <a:off x="8667117" y="2699371"/>
            <a:ext cx="2744145" cy="316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020"/>
              </a:lnSpc>
              <a:spcAft>
                <a:spcPts val="75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Time to First Value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2E5763F0-B0C0-59C3-3973-459824CA39CA}"/>
              </a:ext>
            </a:extLst>
          </p:cNvPr>
          <p:cNvSpPr/>
          <p:nvPr/>
        </p:nvSpPr>
        <p:spPr>
          <a:xfrm>
            <a:off x="4976577" y="3803164"/>
            <a:ext cx="240291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Aft>
                <a:spcPts val="450"/>
              </a:spcAft>
              <a:buNone/>
            </a:pPr>
            <a:r>
              <a:rPr lang="en-US" sz="16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COO / OPERATIONS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E1FFD7C3-E6C6-D707-840B-25C98B290D3C}"/>
              </a:ext>
            </a:extLst>
          </p:cNvPr>
          <p:cNvSpPr/>
          <p:nvPr/>
        </p:nvSpPr>
        <p:spPr>
          <a:xfrm>
            <a:off x="4648218" y="4138368"/>
            <a:ext cx="3018769" cy="2709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8"/>
              </a:lnSpc>
              <a:spcAft>
                <a:spcPts val="600"/>
              </a:spcAft>
              <a:buNone/>
            </a:pPr>
            <a:r>
              <a:rPr lang="en-US" sz="1600" b="1">
                <a:solidFill>
                  <a:srgbClr val="F1F5F9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Operational Excellence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33" name="Text 24">
            <a:extLst>
              <a:ext uri="{FF2B5EF4-FFF2-40B4-BE49-F238E27FC236}">
                <a16:creationId xmlns:a16="http://schemas.microsoft.com/office/drawing/2014/main" id="{A3D633F0-D4B0-4DBB-D2C2-E56D339B489E}"/>
              </a:ext>
            </a:extLst>
          </p:cNvPr>
          <p:cNvSpPr/>
          <p:nvPr/>
        </p:nvSpPr>
        <p:spPr>
          <a:xfrm>
            <a:off x="4548972" y="4463670"/>
            <a:ext cx="3018769" cy="1979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Increase OEE by 8-15% without new equipment</a:t>
            </a:r>
          </a:p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Reduce unplanned downtime 40-70%</a:t>
            </a:r>
          </a:p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Improve first-pass yield 15-35%</a:t>
            </a:r>
          </a:p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Enable predictive maintenance (prevent failures)</a:t>
            </a:r>
          </a:p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Gain real-time enterprise visibility across all plants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A355A14C-294E-F268-5447-7EE52FBF051B}"/>
              </a:ext>
            </a:extLst>
          </p:cNvPr>
          <p:cNvSpPr/>
          <p:nvPr/>
        </p:nvSpPr>
        <p:spPr>
          <a:xfrm>
            <a:off x="7555041" y="3564912"/>
            <a:ext cx="3741558" cy="322232"/>
          </a:xfrm>
          <a:prstGeom prst="roundRect">
            <a:avLst/>
          </a:prstGeom>
          <a:solidFill>
            <a:srgbClr val="F59E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4" name="Text 25">
            <a:extLst>
              <a:ext uri="{FF2B5EF4-FFF2-40B4-BE49-F238E27FC236}">
                <a16:creationId xmlns:a16="http://schemas.microsoft.com/office/drawing/2014/main" id="{1B319ECD-748F-C762-86E7-1A7B98099F4C}"/>
              </a:ext>
            </a:extLst>
          </p:cNvPr>
          <p:cNvSpPr/>
          <p:nvPr/>
        </p:nvSpPr>
        <p:spPr>
          <a:xfrm>
            <a:off x="7567742" y="3622085"/>
            <a:ext cx="3741558" cy="3054793"/>
          </a:xfrm>
          <a:prstGeom prst="roundRect">
            <a:avLst>
              <a:gd name="adj" fmla="val 3564"/>
            </a:avLst>
          </a:prstGeom>
          <a:solidFill>
            <a:srgbClr val="1A28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>
              <a:latin typeface="Montserrat" pitchFamily="2" charset="77"/>
            </a:endParaRPr>
          </a:p>
        </p:txBody>
      </p:sp>
      <p:sp>
        <p:nvSpPr>
          <p:cNvPr id="36" name="Text 27">
            <a:extLst>
              <a:ext uri="{FF2B5EF4-FFF2-40B4-BE49-F238E27FC236}">
                <a16:creationId xmlns:a16="http://schemas.microsoft.com/office/drawing/2014/main" id="{2A268297-DF1A-B20D-BED1-AAC5CD70C364}"/>
              </a:ext>
            </a:extLst>
          </p:cNvPr>
          <p:cNvSpPr/>
          <p:nvPr/>
        </p:nvSpPr>
        <p:spPr>
          <a:xfrm>
            <a:off x="8253582" y="3801638"/>
            <a:ext cx="2403068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Aft>
                <a:spcPts val="450"/>
              </a:spcAft>
              <a:buNone/>
            </a:pPr>
            <a:r>
              <a:rPr lang="en-US" sz="16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CTO / TECHNOLOGY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A1F66EC4-7F05-16A9-9E28-BCB396D52C90}"/>
              </a:ext>
            </a:extLst>
          </p:cNvPr>
          <p:cNvSpPr/>
          <p:nvPr/>
        </p:nvSpPr>
        <p:spPr>
          <a:xfrm>
            <a:off x="769314" y="3579566"/>
            <a:ext cx="3526252" cy="322232"/>
          </a:xfrm>
          <a:prstGeom prst="roundRect">
            <a:avLst/>
          </a:prstGeom>
          <a:solidFill>
            <a:srgbClr val="F59E0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37" name="Text 28">
            <a:extLst>
              <a:ext uri="{FF2B5EF4-FFF2-40B4-BE49-F238E27FC236}">
                <a16:creationId xmlns:a16="http://schemas.microsoft.com/office/drawing/2014/main" id="{68F12BB4-F380-3E0A-B382-94BB56F0D8C8}"/>
              </a:ext>
            </a:extLst>
          </p:cNvPr>
          <p:cNvSpPr/>
          <p:nvPr/>
        </p:nvSpPr>
        <p:spPr>
          <a:xfrm>
            <a:off x="8000580" y="4096424"/>
            <a:ext cx="2403068" cy="1608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8"/>
              </a:lnSpc>
              <a:spcAft>
                <a:spcPts val="600"/>
              </a:spcAft>
              <a:buNone/>
            </a:pPr>
            <a:r>
              <a:rPr lang="en-US" sz="1600" b="1">
                <a:solidFill>
                  <a:srgbClr val="F1F5F9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Technology Strategy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38" name="Text 29">
            <a:extLst>
              <a:ext uri="{FF2B5EF4-FFF2-40B4-BE49-F238E27FC236}">
                <a16:creationId xmlns:a16="http://schemas.microsoft.com/office/drawing/2014/main" id="{DC74468E-26FD-CB37-6472-97C14431E86A}"/>
              </a:ext>
            </a:extLst>
          </p:cNvPr>
          <p:cNvSpPr/>
          <p:nvPr/>
        </p:nvSpPr>
        <p:spPr>
          <a:xfrm>
            <a:off x="7885923" y="4384100"/>
            <a:ext cx="3349673" cy="1276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Overlay architecture preserves existing IT investments</a:t>
            </a:r>
          </a:p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Protocol-agnostic: integrate any system (OPC-UA, MQTT, REST)</a:t>
            </a:r>
          </a:p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Cloud or on-premise deployment flexibility</a:t>
            </a:r>
          </a:p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No vendor lock-in, open APIs, your data ownership</a:t>
            </a:r>
          </a:p>
          <a:p>
            <a:pPr>
              <a:buSzPct val="100000"/>
              <a:buChar char="•"/>
            </a:pPr>
            <a:r>
              <a:rPr lang="en-US" sz="1400" dirty="0">
                <a:solidFill>
                  <a:srgbClr val="94A3B8"/>
                </a:solidFill>
                <a:latin typeface="Montserrat" pitchFamily="2" charset="77"/>
                <a:cs typeface="Arial" pitchFamily="34" charset="-120"/>
              </a:rPr>
              <a:t>Future-proof with modular, scalable platform</a:t>
            </a:r>
          </a:p>
        </p:txBody>
      </p:sp>
      <p:sp>
        <p:nvSpPr>
          <p:cNvPr id="24" name="Text 15">
            <a:extLst>
              <a:ext uri="{FF2B5EF4-FFF2-40B4-BE49-F238E27FC236}">
                <a16:creationId xmlns:a16="http://schemas.microsoft.com/office/drawing/2014/main" id="{93007A14-6668-8849-E44A-FF3304878E2D}"/>
              </a:ext>
            </a:extLst>
          </p:cNvPr>
          <p:cNvSpPr/>
          <p:nvPr/>
        </p:nvSpPr>
        <p:spPr>
          <a:xfrm>
            <a:off x="774700" y="3638107"/>
            <a:ext cx="3546265" cy="3054793"/>
          </a:xfrm>
          <a:prstGeom prst="roundRect">
            <a:avLst>
              <a:gd name="adj" fmla="val 3564"/>
            </a:avLst>
          </a:prstGeom>
          <a:solidFill>
            <a:srgbClr val="1A2844"/>
          </a:solidFill>
          <a:ln/>
        </p:spPr>
        <p:txBody>
          <a:bodyPr wrap="square" rtlCol="0" anchor="ctr"/>
          <a:lstStyle/>
          <a:p>
            <a:pPr marL="0" indent="0">
              <a:buNone/>
            </a:pPr>
            <a:endParaRPr lang="en-US" sz="1600">
              <a:latin typeface="Montserrat" pitchFamily="2" charset="77"/>
            </a:endParaRPr>
          </a:p>
        </p:txBody>
      </p:sp>
      <p:sp>
        <p:nvSpPr>
          <p:cNvPr id="26" name="Text 17">
            <a:extLst>
              <a:ext uri="{FF2B5EF4-FFF2-40B4-BE49-F238E27FC236}">
                <a16:creationId xmlns:a16="http://schemas.microsoft.com/office/drawing/2014/main" id="{D114C33C-9139-AF44-9A85-B1EAF79090DE}"/>
              </a:ext>
            </a:extLst>
          </p:cNvPr>
          <p:cNvSpPr/>
          <p:nvPr/>
        </p:nvSpPr>
        <p:spPr>
          <a:xfrm>
            <a:off x="1316342" y="3868656"/>
            <a:ext cx="2402916" cy="167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20"/>
              </a:lnSpc>
              <a:spcAft>
                <a:spcPts val="450"/>
              </a:spcAft>
              <a:buNone/>
            </a:pPr>
            <a:r>
              <a:rPr lang="en-US" sz="1600" b="1">
                <a:solidFill>
                  <a:srgbClr val="F59E0B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CFO / FINANCE</a:t>
            </a:r>
            <a:endParaRPr lang="en-US" sz="1600">
              <a:latin typeface="Montserrat" pitchFamily="2" charset="77"/>
            </a:endParaRPr>
          </a:p>
        </p:txBody>
      </p:sp>
      <p:sp>
        <p:nvSpPr>
          <p:cNvPr id="27" name="Text 18">
            <a:extLst>
              <a:ext uri="{FF2B5EF4-FFF2-40B4-BE49-F238E27FC236}">
                <a16:creationId xmlns:a16="http://schemas.microsoft.com/office/drawing/2014/main" id="{E3C62B3C-2EAD-6AB9-656F-1E1D8C1F3627}"/>
              </a:ext>
            </a:extLst>
          </p:cNvPr>
          <p:cNvSpPr/>
          <p:nvPr/>
        </p:nvSpPr>
        <p:spPr>
          <a:xfrm>
            <a:off x="1102684" y="4176866"/>
            <a:ext cx="2842882" cy="2827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68"/>
              </a:lnSpc>
              <a:spcAft>
                <a:spcPts val="600"/>
              </a:spcAft>
              <a:buNone/>
            </a:pPr>
            <a:r>
              <a:rPr lang="en-US" sz="1600" b="1" dirty="0">
                <a:solidFill>
                  <a:srgbClr val="F1F5F9"/>
                </a:solidFill>
                <a:latin typeface="Montserrat" pitchFamily="2" charset="77"/>
                <a:ea typeface="Inter" pitchFamily="34" charset="-122"/>
                <a:cs typeface="Inter" pitchFamily="34" charset="-120"/>
              </a:rPr>
              <a:t>Financial Performance</a:t>
            </a:r>
            <a:endParaRPr lang="en-US" sz="1600" dirty="0">
              <a:latin typeface="Montserrat" pitchFamily="2" charset="77"/>
            </a:endParaRPr>
          </a:p>
        </p:txBody>
      </p:sp>
      <p:sp>
        <p:nvSpPr>
          <p:cNvPr id="28" name="Text 19">
            <a:extLst>
              <a:ext uri="{FF2B5EF4-FFF2-40B4-BE49-F238E27FC236}">
                <a16:creationId xmlns:a16="http://schemas.microsoft.com/office/drawing/2014/main" id="{E3416651-6072-A93B-112D-2320A25ED98F}"/>
              </a:ext>
            </a:extLst>
          </p:cNvPr>
          <p:cNvSpPr/>
          <p:nvPr/>
        </p:nvSpPr>
        <p:spPr>
          <a:xfrm>
            <a:off x="956404" y="4459635"/>
            <a:ext cx="3270199" cy="1826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buSzPct val="100000"/>
              <a:buChar char="•"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Protect revenue through quality &amp; delivery improvements</a:t>
            </a:r>
            <a:endParaRPr lang="en-US" sz="1400">
              <a:latin typeface="Montserrat" pitchFamily="2" charset="77"/>
            </a:endParaRPr>
          </a:p>
          <a:p>
            <a:pPr algn="l">
              <a:buSzPct val="100000"/>
              <a:buChar char="•"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Expand margins via waste reduction &amp; energy optimization</a:t>
            </a:r>
            <a:endParaRPr lang="en-US" sz="1400">
              <a:latin typeface="Montserrat" pitchFamily="2" charset="77"/>
            </a:endParaRPr>
          </a:p>
          <a:p>
            <a:pPr algn="l">
              <a:buSzPct val="100000"/>
              <a:buChar char="•"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Reduce working capital with inventory optimization</a:t>
            </a:r>
            <a:endParaRPr lang="en-US" sz="1400">
              <a:latin typeface="Montserrat" pitchFamily="2" charset="77"/>
            </a:endParaRPr>
          </a:p>
          <a:p>
            <a:pPr algn="l">
              <a:buSzPct val="100000"/>
              <a:buChar char="•"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Mitigate compliance risk (FDA, ISO, carbon regulations)</a:t>
            </a:r>
            <a:endParaRPr lang="en-US" sz="1400">
              <a:latin typeface="Montserrat" pitchFamily="2" charset="77"/>
            </a:endParaRPr>
          </a:p>
          <a:p>
            <a:pPr algn="l">
              <a:buSzPct val="100000"/>
              <a:buChar char="•"/>
            </a:pPr>
            <a:r>
              <a:rPr lang="en-US" sz="1400">
                <a:solidFill>
                  <a:srgbClr val="94A3B8"/>
                </a:solidFill>
                <a:latin typeface="Montserrat" pitchFamily="2" charset="77"/>
                <a:ea typeface="Arial" pitchFamily="34" charset="-122"/>
                <a:cs typeface="Arial" pitchFamily="34" charset="-120"/>
              </a:rPr>
              <a:t>No capital expenditure on new equipment</a:t>
            </a:r>
            <a:endParaRPr lang="en-US" sz="1400"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033884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C8A805-D731-7535-2916-63045FA9B6BC}"/>
              </a:ext>
            </a:extLst>
          </p:cNvPr>
          <p:cNvSpPr/>
          <p:nvPr/>
        </p:nvSpPr>
        <p:spPr>
          <a:xfrm>
            <a:off x="557057" y="2479039"/>
            <a:ext cx="2429997" cy="3618319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logo with a triangle&#10;&#10;Description automatically generated">
            <a:extLst>
              <a:ext uri="{FF2B5EF4-FFF2-40B4-BE49-F238E27FC236}">
                <a16:creationId xmlns:a16="http://schemas.microsoft.com/office/drawing/2014/main" id="{22DD999A-3E9E-BB8E-4F0A-5ED20BBF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12" name="Picture 11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D5B2BB7C-399A-6999-B43C-F8365179194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9E949C-82F7-092F-7D85-8BF5355313BC}"/>
              </a:ext>
            </a:extLst>
          </p:cNvPr>
          <p:cNvSpPr txBox="1"/>
          <p:nvPr/>
        </p:nvSpPr>
        <p:spPr>
          <a:xfrm>
            <a:off x="695556" y="2742634"/>
            <a:ext cx="21038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2000">
                <a:solidFill>
                  <a:srgbClr val="B2D6E8"/>
                </a:solidFill>
                <a:latin typeface="Montserrat" pitchFamily="2" charset="77"/>
              </a:rPr>
              <a:t>WE ALREADY HAVE MES</a:t>
            </a:r>
          </a:p>
          <a:p>
            <a:endParaRPr lang="en-TR" sz="2000" b="1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TR" sz="1800" b="1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We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don’t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replace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them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,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we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connect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them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. </a:t>
            </a:r>
            <a:endParaRPr lang="en-TR" sz="16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6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8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E2282-F1E5-1E76-C7CB-490077F27F31}"/>
              </a:ext>
            </a:extLst>
          </p:cNvPr>
          <p:cNvSpPr txBox="1"/>
          <p:nvPr/>
        </p:nvSpPr>
        <p:spPr>
          <a:xfrm>
            <a:off x="557057" y="754362"/>
            <a:ext cx="108895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Addressing Your Concerns</a:t>
            </a:r>
            <a:br>
              <a:rPr lang="en-US" sz="48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</a:br>
            <a:endParaRPr lang="en-US" sz="4800" b="1" i="0">
              <a:gradFill>
                <a:gsLst>
                  <a:gs pos="72000">
                    <a:srgbClr val="885EF7"/>
                  </a:gs>
                  <a:gs pos="47000">
                    <a:srgbClr val="5C73F7"/>
                  </a:gs>
                  <a:gs pos="23000">
                    <a:srgbClr val="4180F7"/>
                  </a:gs>
                </a:gsLst>
                <a:lin ang="18900000" scaled="1"/>
              </a:gra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7637E3B-3D58-74C1-AC15-AA6423C4C4B9}"/>
              </a:ext>
            </a:extLst>
          </p:cNvPr>
          <p:cNvSpPr/>
          <p:nvPr/>
        </p:nvSpPr>
        <p:spPr>
          <a:xfrm>
            <a:off x="3396851" y="2485319"/>
            <a:ext cx="2538817" cy="3618319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1E347-CB11-0FCC-760F-0E83B92A9995}"/>
              </a:ext>
            </a:extLst>
          </p:cNvPr>
          <p:cNvSpPr txBox="1"/>
          <p:nvPr/>
        </p:nvSpPr>
        <p:spPr>
          <a:xfrm>
            <a:off x="3556363" y="2721618"/>
            <a:ext cx="2254430" cy="29546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2000">
                <a:solidFill>
                  <a:srgbClr val="B2D6E8"/>
                </a:solidFill>
                <a:latin typeface="Montserrat" pitchFamily="2" charset="77"/>
              </a:rPr>
              <a:t>IS MY DATA SECURE ?</a:t>
            </a:r>
          </a:p>
          <a:p>
            <a:r>
              <a:rPr lang="en-TR" sz="1600">
                <a:solidFill>
                  <a:srgbClr val="93C5FE"/>
                </a:solidFill>
                <a:latin typeface="Montserrat" pitchFamily="2" charset="77"/>
              </a:rPr>
              <a:t>  </a:t>
            </a:r>
            <a:endParaRPr lang="tr-TR" sz="1600" dirty="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TR" sz="1600">
                <a:solidFill>
                  <a:schemeClr val="bg1"/>
                </a:solidFill>
                <a:latin typeface="Montserrat" pitchFamily="2" charset="77"/>
              </a:rPr>
              <a:t>Yes. </a:t>
            </a:r>
            <a:r>
              <a:rPr lang="en-TR" sz="1600" b="1">
                <a:solidFill>
                  <a:srgbClr val="B2D6E8"/>
                </a:solidFill>
                <a:latin typeface="Montserrat" pitchFamily="2" charset="77"/>
              </a:rPr>
              <a:t>IgniteEdge</a:t>
            </a:r>
            <a:r>
              <a:rPr lang="en-TR" sz="1600">
                <a:solidFill>
                  <a:schemeClr val="bg1"/>
                </a:solidFill>
                <a:latin typeface="Montserrat" pitchFamily="2" charset="77"/>
              </a:rPr>
              <a:t> processes critical data on-premise (at the edge). Sensitive data doesn’t leave your walls unless you authorize it. </a:t>
            </a:r>
          </a:p>
          <a:p>
            <a:endParaRPr lang="en-TR" sz="18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67A2DD-9D83-F1D2-AB9D-24FAC1EF2BDD}"/>
              </a:ext>
            </a:extLst>
          </p:cNvPr>
          <p:cNvSpPr/>
          <p:nvPr/>
        </p:nvSpPr>
        <p:spPr>
          <a:xfrm>
            <a:off x="6345465" y="2523181"/>
            <a:ext cx="2538817" cy="3574177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C0989F-B137-84A0-175A-A31287BA6045}"/>
              </a:ext>
            </a:extLst>
          </p:cNvPr>
          <p:cNvSpPr txBox="1"/>
          <p:nvPr/>
        </p:nvSpPr>
        <p:spPr>
          <a:xfrm>
            <a:off x="6479897" y="2759480"/>
            <a:ext cx="240438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2000">
                <a:solidFill>
                  <a:srgbClr val="B2D6E8"/>
                </a:solidFill>
                <a:latin typeface="Montserrat" pitchFamily="2" charset="77"/>
              </a:rPr>
              <a:t>WILL IT DISRUPT OPS?</a:t>
            </a:r>
          </a:p>
          <a:p>
            <a:r>
              <a:rPr lang="en-TR" sz="1600">
                <a:solidFill>
                  <a:srgbClr val="93C5FE"/>
                </a:solidFill>
                <a:latin typeface="Montserrat" pitchFamily="2" charset="77"/>
              </a:rPr>
              <a:t> </a:t>
            </a:r>
            <a:endParaRPr lang="en-TR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TR" sz="1600">
                <a:solidFill>
                  <a:schemeClr val="bg1"/>
                </a:solidFill>
                <a:latin typeface="Montserrat" pitchFamily="2" charset="77"/>
              </a:rPr>
              <a:t>No. Our </a:t>
            </a:r>
            <a:r>
              <a:rPr lang="en-TR" sz="1600" b="1">
                <a:solidFill>
                  <a:srgbClr val="B2D6E8"/>
                </a:solidFill>
                <a:latin typeface="Montserrat" pitchFamily="2" charset="77"/>
              </a:rPr>
              <a:t>‘Overlay Strategy’ </a:t>
            </a:r>
            <a:r>
              <a:rPr lang="en-TR" sz="1600">
                <a:solidFill>
                  <a:schemeClr val="bg1"/>
                </a:solidFill>
                <a:latin typeface="Montserrat" pitchFamily="2" charset="77"/>
              </a:rPr>
              <a:t>connects to read-only data ports. We are non-intrusive and do not stop machines for installation.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BC5D970E-7384-79BF-65C9-02F417CFDADB}"/>
              </a:ext>
            </a:extLst>
          </p:cNvPr>
          <p:cNvSpPr/>
          <p:nvPr/>
        </p:nvSpPr>
        <p:spPr>
          <a:xfrm>
            <a:off x="9294079" y="2479039"/>
            <a:ext cx="2538817" cy="3618319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739606-CD3E-9CAC-19B3-8BC4885F6F8C}"/>
              </a:ext>
            </a:extLst>
          </p:cNvPr>
          <p:cNvSpPr txBox="1"/>
          <p:nvPr/>
        </p:nvSpPr>
        <p:spPr>
          <a:xfrm>
            <a:off x="9385160" y="2715338"/>
            <a:ext cx="244773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2000">
                <a:solidFill>
                  <a:srgbClr val="B2D6E8"/>
                </a:solidFill>
                <a:latin typeface="Montserrat" pitchFamily="2" charset="77"/>
              </a:rPr>
              <a:t>WHY ‘’CHAT’’ ?</a:t>
            </a:r>
          </a:p>
          <a:p>
            <a:r>
              <a:rPr lang="en-TR" sz="1800" b="1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r>
              <a:rPr lang="en-TR" sz="1600">
                <a:solidFill>
                  <a:srgbClr val="93C5FE"/>
                </a:solidFill>
                <a:latin typeface="Montserrat" pitchFamily="2" charset="77"/>
              </a:rPr>
              <a:t>  </a:t>
            </a:r>
          </a:p>
          <a:p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We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dont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replace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dashboards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;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we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explain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them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. </a:t>
            </a:r>
            <a:r>
              <a:rPr lang="tr-TR" sz="1600" b="1" dirty="0">
                <a:solidFill>
                  <a:srgbClr val="A8C9DC"/>
                </a:solidFill>
                <a:latin typeface="Montserrat" pitchFamily="2" charset="77"/>
              </a:rPr>
              <a:t>CWF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is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the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‘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search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Engine’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for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your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factory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,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floor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managers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don’t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need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to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PhD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to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understand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the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data. They </a:t>
            </a:r>
            <a:r>
              <a:rPr lang="tr-TR" sz="1600" dirty="0" err="1">
                <a:solidFill>
                  <a:schemeClr val="bg1"/>
                </a:solidFill>
                <a:latin typeface="Montserrat" pitchFamily="2" charset="77"/>
              </a:rPr>
              <a:t>just</a:t>
            </a:r>
            <a:r>
              <a:rPr lang="tr-TR" sz="1600" dirty="0">
                <a:solidFill>
                  <a:schemeClr val="bg1"/>
                </a:solidFill>
                <a:latin typeface="Montserrat" pitchFamily="2" charset="77"/>
              </a:rPr>
              <a:t> ask. </a:t>
            </a:r>
            <a:endParaRPr lang="en-TR" sz="1800" b="1">
              <a:solidFill>
                <a:schemeClr val="bg1"/>
              </a:solidFill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68734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87928D-339F-D605-8F62-99DF48EA4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4109" y="293792"/>
            <a:ext cx="5131645" cy="331658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F3527D-9592-E7E0-24F0-187628688F47}"/>
              </a:ext>
            </a:extLst>
          </p:cNvPr>
          <p:cNvSpPr txBox="1"/>
          <p:nvPr/>
        </p:nvSpPr>
        <p:spPr>
          <a:xfrm>
            <a:off x="359618" y="293792"/>
            <a:ext cx="468708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4000" b="1" i="0" u="none" strike="noStrike" cap="all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UNSEEN DATA.</a:t>
            </a:r>
          </a:p>
          <a:p>
            <a:pPr algn="l">
              <a:buNone/>
            </a:pPr>
            <a:r>
              <a:rPr lang="en-US" sz="4000" b="1" i="0" u="none" strike="noStrike" cap="all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SILENCED VALUE.</a:t>
            </a:r>
          </a:p>
          <a:p>
            <a:pPr algn="l">
              <a:buNone/>
            </a:pPr>
            <a:r>
              <a:rPr lang="en-US" sz="4000" b="1" i="0" u="none" strike="noStrike" cap="all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UNTAPPED POTENTIAL.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BFC71F-C993-8042-C643-30F6F2D8E289}"/>
              </a:ext>
            </a:extLst>
          </p:cNvPr>
          <p:cNvSpPr txBox="1"/>
          <p:nvPr/>
        </p:nvSpPr>
        <p:spPr>
          <a:xfrm>
            <a:off x="359618" y="4342219"/>
            <a:ext cx="208966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tr-TR" sz="1400" b="1" i="0" u="none" strike="noStrike" cap="all">
                <a:solidFill>
                  <a:srgbClr val="FFFFFF"/>
                </a:solidFill>
                <a:effectLst/>
                <a:latin typeface="Montserrat" pitchFamily="2" charset="77"/>
              </a:rPr>
              <a:t>DARK DATA </a:t>
            </a:r>
            <a:r>
              <a:rPr lang="en-US" sz="1400" b="1" i="0" u="none" strike="noStrike" cap="all">
                <a:solidFill>
                  <a:srgbClr val="FFFFFF"/>
                </a:solidFill>
                <a:effectLst/>
                <a:latin typeface="Montserrat" pitchFamily="2" charset="77"/>
              </a:rPr>
              <a:t>INSIGHT</a:t>
            </a:r>
          </a:p>
          <a:p>
            <a:pPr algn="l">
              <a:buNone/>
            </a:pPr>
            <a:r>
              <a:rPr lang="en-US" sz="1400" b="1" i="1" u="none" strike="noStrike">
                <a:solidFill>
                  <a:srgbClr val="FFFFFF"/>
                </a:solidFill>
                <a:effectLst/>
                <a:latin typeface="Montserrat" pitchFamily="2" charset="77"/>
              </a:rPr>
              <a:t>"Valuable signals are trapped in legacy silos. We unlock this 'Dark Data' for production truth."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433D6C-7502-3079-E5D5-B0DEAAA5BE6E}"/>
              </a:ext>
            </a:extLst>
          </p:cNvPr>
          <p:cNvSpPr txBox="1"/>
          <p:nvPr/>
        </p:nvSpPr>
        <p:spPr>
          <a:xfrm>
            <a:off x="2834821" y="4388385"/>
            <a:ext cx="2357763" cy="17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tr-TR" sz="1400" b="1" cap="all">
                <a:solidFill>
                  <a:srgbClr val="FFFFFF"/>
                </a:solidFill>
                <a:latin typeface="Montserrat" pitchFamily="2" charset="77"/>
              </a:rPr>
              <a:t>OEE LEAK </a:t>
            </a:r>
          </a:p>
          <a:p>
            <a:pPr algn="l">
              <a:buNone/>
            </a:pPr>
            <a:r>
              <a:rPr lang="en-US" sz="1400" b="1" cap="all">
                <a:solidFill>
                  <a:srgbClr val="FFFFFF"/>
                </a:solidFill>
                <a:latin typeface="Montserrat" pitchFamily="2" charset="77"/>
              </a:rPr>
              <a:t>INSIGHT</a:t>
            </a:r>
          </a:p>
          <a:p>
            <a:pPr algn="l">
              <a:buNone/>
            </a:pPr>
            <a:r>
              <a:rPr lang="en-US" b="1" i="1" u="none" strike="noStrike">
                <a:effectLst/>
                <a:latin typeface="ui-sans-serif"/>
              </a:rPr>
              <a:t>"</a:t>
            </a:r>
            <a:r>
              <a:rPr lang="en-US" sz="1400" b="1" i="1" u="none" strike="noStrike">
                <a:solidFill>
                  <a:srgbClr val="FFFFFF"/>
                </a:solidFill>
                <a:effectLst/>
                <a:latin typeface="Montserrat" pitchFamily="2" charset="77"/>
              </a:rPr>
              <a:t>Recovering hidden capacity lost to micro-stoppages that traditional systems cannot see."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BADA4CC-95FB-6548-39F4-C23ACB347701}"/>
              </a:ext>
            </a:extLst>
          </p:cNvPr>
          <p:cNvSpPr txBox="1"/>
          <p:nvPr/>
        </p:nvSpPr>
        <p:spPr>
          <a:xfrm>
            <a:off x="5509851" y="4342219"/>
            <a:ext cx="2667394" cy="1908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tr-TR" sz="1400" b="1" cap="all" dirty="0">
                <a:solidFill>
                  <a:srgbClr val="FFFFFF"/>
                </a:solidFill>
                <a:latin typeface="Montserrat" pitchFamily="2" charset="77"/>
              </a:rPr>
              <a:t>DOWNTIME DRAIN </a:t>
            </a:r>
          </a:p>
          <a:p>
            <a:pPr algn="l">
              <a:buNone/>
            </a:pPr>
            <a:r>
              <a:rPr lang="en-US" sz="1400" b="1" cap="all" dirty="0">
                <a:solidFill>
                  <a:srgbClr val="FFFFFF"/>
                </a:solidFill>
                <a:latin typeface="Montserrat" pitchFamily="2" charset="77"/>
              </a:rPr>
              <a:t>INSIGHT</a:t>
            </a:r>
          </a:p>
          <a:p>
            <a:pPr algn="l">
              <a:buNone/>
            </a:pPr>
            <a:r>
              <a:rPr lang="en-US" b="1" i="1" u="none" strike="noStrike" dirty="0">
                <a:solidFill>
                  <a:srgbClr val="FFFFFF"/>
                </a:solidFill>
                <a:effectLst/>
                <a:latin typeface="ui-sans-serif"/>
              </a:rPr>
              <a:t>"Recovering hidden capacity lost to micro-stoppages that traditional systems cannot see."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87540A-38B0-FBCB-F530-F27656F5323E}"/>
              </a:ext>
            </a:extLst>
          </p:cNvPr>
          <p:cNvSpPr txBox="1"/>
          <p:nvPr/>
        </p:nvSpPr>
        <p:spPr>
          <a:xfrm>
            <a:off x="8369040" y="4324482"/>
            <a:ext cx="321647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tr-TR" b="1" i="0" u="none" strike="noStrike" cap="all">
                <a:solidFill>
                  <a:srgbClr val="FFFFFF"/>
                </a:solidFill>
                <a:effectLst/>
                <a:latin typeface="ui-sans-serif"/>
              </a:rPr>
              <a:t>EBI</a:t>
            </a:r>
            <a:r>
              <a:rPr lang="tr-TR" b="1" cap="all">
                <a:solidFill>
                  <a:srgbClr val="FFFFFF"/>
                </a:solidFill>
                <a:latin typeface="ui-sans-serif"/>
              </a:rPr>
              <a:t>DTA GROWT</a:t>
            </a:r>
          </a:p>
          <a:p>
            <a:pPr algn="l">
              <a:buNone/>
            </a:pPr>
            <a:r>
              <a:rPr lang="tr-TR" b="1" i="0" u="none" strike="noStrike" cap="all">
                <a:solidFill>
                  <a:srgbClr val="FFFFFF"/>
                </a:solidFill>
                <a:effectLst/>
                <a:latin typeface="ui-sans-serif"/>
              </a:rPr>
              <a:t>I</a:t>
            </a:r>
            <a:r>
              <a:rPr lang="en-US" b="1" i="0" u="none" strike="noStrike" cap="all">
                <a:solidFill>
                  <a:srgbClr val="FFFFFF"/>
                </a:solidFill>
                <a:effectLst/>
                <a:latin typeface="ui-sans-serif"/>
              </a:rPr>
              <a:t>NSIGHT</a:t>
            </a:r>
          </a:p>
          <a:p>
            <a:pPr algn="l">
              <a:buNone/>
            </a:pPr>
            <a:r>
              <a:rPr lang="en-US" b="1" i="1" u="none" strike="noStrike">
                <a:solidFill>
                  <a:srgbClr val="FFFFFF"/>
                </a:solidFill>
                <a:effectLst/>
                <a:latin typeface="ui-sans-serif"/>
              </a:rPr>
              <a:t>"Recovering hidden capacity lost to micro-stoppages that traditional systems cannot see."</a:t>
            </a:r>
          </a:p>
        </p:txBody>
      </p:sp>
    </p:spTree>
    <p:extLst>
      <p:ext uri="{BB962C8B-B14F-4D97-AF65-F5344CB8AC3E}">
        <p14:creationId xmlns:p14="http://schemas.microsoft.com/office/powerpoint/2010/main" val="402664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logo with a triangle&#10;&#10;Description automatically generated">
            <a:extLst>
              <a:ext uri="{FF2B5EF4-FFF2-40B4-BE49-F238E27FC236}">
                <a16:creationId xmlns:a16="http://schemas.microsoft.com/office/drawing/2014/main" id="{22DD999A-3E9E-BB8E-4F0A-5ED20BBF3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12" name="Picture 11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D5B2BB7C-399A-6999-B43C-F83651791940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C456131-2BE5-E109-E6BE-C6D70EADD9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</a:blip>
          <a:srcRect b="6899"/>
          <a:stretch/>
        </p:blipFill>
        <p:spPr>
          <a:xfrm>
            <a:off x="3374723" y="263189"/>
            <a:ext cx="5101783" cy="4812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9E949C-82F7-092F-7D85-8BF5355313BC}"/>
              </a:ext>
            </a:extLst>
          </p:cNvPr>
          <p:cNvSpPr txBox="1"/>
          <p:nvPr/>
        </p:nvSpPr>
        <p:spPr>
          <a:xfrm>
            <a:off x="466631" y="2551837"/>
            <a:ext cx="298649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400" b="1">
                <a:solidFill>
                  <a:schemeClr val="bg1"/>
                </a:solidFill>
                <a:latin typeface="Montserrat" pitchFamily="2" charset="77"/>
              </a:rPr>
              <a:t>Gain Unprecendented Clarity</a:t>
            </a:r>
          </a:p>
          <a:p>
            <a:r>
              <a:rPr lang="en-TR" sz="1400" b="1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r>
              <a:rPr lang="en-TR" sz="1400">
                <a:solidFill>
                  <a:schemeClr val="bg1"/>
                </a:solidFill>
                <a:latin typeface="Montserrat" pitchFamily="2" charset="77"/>
              </a:rPr>
              <a:t>Go beyond dashboards to see t</a:t>
            </a:r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he</a:t>
            </a:r>
            <a:r>
              <a:rPr lang="en-TR" sz="1400">
                <a:solidFill>
                  <a:schemeClr val="bg1"/>
                </a:solidFill>
                <a:latin typeface="Montserrat" pitchFamily="2" charset="77"/>
              </a:rPr>
              <a:t> true financial impact of every operatio</a:t>
            </a:r>
            <a:r>
              <a:rPr lang="en-GB" sz="1400">
                <a:solidFill>
                  <a:schemeClr val="bg1"/>
                </a:solidFill>
                <a:latin typeface="Montserrat" pitchFamily="2" charset="77"/>
              </a:rPr>
              <a:t>n</a:t>
            </a:r>
            <a:r>
              <a:rPr lang="en-TR" sz="1400">
                <a:solidFill>
                  <a:schemeClr val="bg1"/>
                </a:solidFill>
                <a:latin typeface="Montserrat" pitchFamily="2" charset="77"/>
              </a:rPr>
              <a:t>al decision</a:t>
            </a:r>
          </a:p>
          <a:p>
            <a:endParaRPr lang="en-TR" sz="14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4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E2282-F1E5-1E76-C7CB-490077F27F31}"/>
              </a:ext>
            </a:extLst>
          </p:cNvPr>
          <p:cNvSpPr txBox="1"/>
          <p:nvPr/>
        </p:nvSpPr>
        <p:spPr>
          <a:xfrm>
            <a:off x="4587991" y="1884660"/>
            <a:ext cx="238949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Your </a:t>
            </a:r>
            <a:r>
              <a:rPr lang="en-US" sz="24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Journey</a:t>
            </a:r>
            <a:r>
              <a:rPr lang="en-US" sz="24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 to Ensō</a:t>
            </a:r>
            <a:r>
              <a:rPr lang="en-US" sz="24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 Starts </a:t>
            </a:r>
            <a:r>
              <a:rPr lang="tr-TR" sz="24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	</a:t>
            </a:r>
            <a:r>
              <a:rPr lang="en-US" sz="24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Here</a:t>
            </a:r>
            <a:r>
              <a:rPr lang="en-US" sz="24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br>
              <a:rPr lang="en-US" sz="24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</a:br>
            <a:endParaRPr lang="en-US" sz="2400" b="1" i="0">
              <a:gradFill>
                <a:gsLst>
                  <a:gs pos="72000">
                    <a:srgbClr val="885EF7"/>
                  </a:gs>
                  <a:gs pos="47000">
                    <a:srgbClr val="5C73F7"/>
                  </a:gs>
                  <a:gs pos="23000">
                    <a:srgbClr val="4180F7"/>
                  </a:gs>
                </a:gsLst>
                <a:lin ang="18900000" scaled="1"/>
              </a:gradFill>
              <a:effectLst/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1E347-CB11-0FCC-760F-0E83B92A9995}"/>
              </a:ext>
            </a:extLst>
          </p:cNvPr>
          <p:cNvSpPr txBox="1"/>
          <p:nvPr/>
        </p:nvSpPr>
        <p:spPr>
          <a:xfrm>
            <a:off x="8252448" y="2372080"/>
            <a:ext cx="3248863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400" b="1">
                <a:solidFill>
                  <a:schemeClr val="bg1"/>
                </a:solidFill>
                <a:latin typeface="Montserrat" pitchFamily="2" charset="77"/>
              </a:rPr>
              <a:t>Achieve Effortless Control</a:t>
            </a:r>
          </a:p>
          <a:p>
            <a:r>
              <a:rPr lang="en-TR" sz="1400" b="1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r>
              <a:rPr lang="en-TR" sz="1400">
                <a:solidFill>
                  <a:srgbClr val="93C5FE"/>
                </a:solidFill>
                <a:latin typeface="Montserrat" pitchFamily="2" charset="77"/>
              </a:rPr>
              <a:t> </a:t>
            </a:r>
            <a:r>
              <a:rPr lang="tr-TR" sz="1400">
                <a:solidFill>
                  <a:schemeClr val="bg1"/>
                </a:solidFill>
                <a:latin typeface="Montserrat" pitchFamily="2" charset="77"/>
              </a:rPr>
              <a:t>Master </a:t>
            </a:r>
            <a:r>
              <a:rPr lang="tr-TR" sz="1400" err="1">
                <a:solidFill>
                  <a:schemeClr val="bg1"/>
                </a:solidFill>
                <a:latin typeface="Montserrat" pitchFamily="2" charset="77"/>
              </a:rPr>
              <a:t>process</a:t>
            </a:r>
            <a:r>
              <a:rPr lang="tr-TR" sz="1400">
                <a:solidFill>
                  <a:schemeClr val="bg1"/>
                </a:solidFill>
                <a:latin typeface="Montserrat" pitchFamily="2" charset="77"/>
              </a:rPr>
              <a:t> </a:t>
            </a:r>
            <a:r>
              <a:rPr lang="tr-TR" sz="1400" err="1">
                <a:solidFill>
                  <a:schemeClr val="bg1"/>
                </a:solidFill>
                <a:latin typeface="Montserrat" pitchFamily="2" charset="77"/>
              </a:rPr>
              <a:t>complexity</a:t>
            </a:r>
            <a:r>
              <a:rPr lang="tr-TR" sz="1400">
                <a:solidFill>
                  <a:schemeClr val="bg1"/>
                </a:solidFill>
                <a:latin typeface="Montserrat" pitchFamily="2" charset="77"/>
              </a:rPr>
              <a:t> and </a:t>
            </a:r>
            <a:r>
              <a:rPr lang="tr-TR" sz="1400" err="1">
                <a:solidFill>
                  <a:schemeClr val="bg1"/>
                </a:solidFill>
                <a:latin typeface="Montserrat" pitchFamily="2" charset="77"/>
              </a:rPr>
              <a:t>empower</a:t>
            </a:r>
            <a:r>
              <a:rPr lang="tr-TR" sz="1400">
                <a:solidFill>
                  <a:schemeClr val="bg1"/>
                </a:solidFill>
                <a:latin typeface="Montserrat" pitchFamily="2" charset="77"/>
              </a:rPr>
              <a:t> your teams with AI-driven </a:t>
            </a:r>
            <a:r>
              <a:rPr lang="tr-TR" sz="1400" err="1">
                <a:solidFill>
                  <a:schemeClr val="bg1"/>
                </a:solidFill>
                <a:latin typeface="Montserrat" pitchFamily="2" charset="77"/>
              </a:rPr>
              <a:t>recommandations</a:t>
            </a:r>
            <a:endParaRPr lang="en-TR" sz="14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4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4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48078E-C85E-2631-44AD-BE01F081FD9D}"/>
              </a:ext>
            </a:extLst>
          </p:cNvPr>
          <p:cNvSpPr txBox="1"/>
          <p:nvPr/>
        </p:nvSpPr>
        <p:spPr>
          <a:xfrm>
            <a:off x="4247510" y="5301752"/>
            <a:ext cx="4004938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400" b="1">
                <a:solidFill>
                  <a:schemeClr val="bg1"/>
                </a:solidFill>
                <a:latin typeface="Montserrat" pitchFamily="2" charset="77"/>
              </a:rPr>
              <a:t>Invest with Absolute Confidence</a:t>
            </a:r>
            <a:endParaRPr lang="tr-TR" sz="1400" b="1">
              <a:solidFill>
                <a:schemeClr val="bg1"/>
              </a:solidFill>
              <a:latin typeface="Montserrat" pitchFamily="2" charset="77"/>
            </a:endParaRPr>
          </a:p>
          <a:p>
            <a:endParaRPr lang="tr-TR" sz="1400" b="1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tr-TR" sz="1400">
                <a:solidFill>
                  <a:schemeClr val="bg1"/>
                </a:solidFill>
                <a:latin typeface="Montserrat" pitchFamily="2" charset="77"/>
              </a:rPr>
              <a:t>A </a:t>
            </a:r>
            <a:r>
              <a:rPr lang="tr-TR" sz="1400" err="1">
                <a:solidFill>
                  <a:schemeClr val="bg1"/>
                </a:solidFill>
                <a:latin typeface="Montserrat" pitchFamily="2" charset="77"/>
              </a:rPr>
              <a:t>de-risked</a:t>
            </a:r>
            <a:r>
              <a:rPr lang="tr-TR" sz="1400">
                <a:solidFill>
                  <a:schemeClr val="bg1"/>
                </a:solidFill>
                <a:latin typeface="Montserrat" pitchFamily="2" charset="77"/>
              </a:rPr>
              <a:t>, </a:t>
            </a:r>
            <a:r>
              <a:rPr lang="tr-TR" sz="1400" err="1">
                <a:solidFill>
                  <a:schemeClr val="bg1"/>
                </a:solidFill>
                <a:latin typeface="Montserrat" pitchFamily="2" charset="77"/>
              </a:rPr>
              <a:t>rapid</a:t>
            </a:r>
            <a:r>
              <a:rPr lang="tr-TR" sz="1400">
                <a:solidFill>
                  <a:schemeClr val="bg1"/>
                </a:solidFill>
                <a:latin typeface="Montserrat" pitchFamily="2" charset="77"/>
              </a:rPr>
              <a:t> path to </a:t>
            </a:r>
            <a:r>
              <a:rPr lang="tr-TR" sz="1400" err="1">
                <a:solidFill>
                  <a:schemeClr val="bg1"/>
                </a:solidFill>
                <a:latin typeface="Montserrat" pitchFamily="2" charset="77"/>
              </a:rPr>
              <a:t>tangible</a:t>
            </a:r>
            <a:r>
              <a:rPr lang="tr-TR" sz="1400">
                <a:solidFill>
                  <a:schemeClr val="bg1"/>
                </a:solidFill>
                <a:latin typeface="Montserrat" pitchFamily="2" charset="77"/>
              </a:rPr>
              <a:t> ROI, </a:t>
            </a:r>
            <a:endParaRPr lang="en-TR" sz="14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4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4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9D12CD-6ADD-E9AE-C0FE-BD5DD7C9A699}"/>
              </a:ext>
            </a:extLst>
          </p:cNvPr>
          <p:cNvSpPr txBox="1"/>
          <p:nvPr/>
        </p:nvSpPr>
        <p:spPr>
          <a:xfrm>
            <a:off x="10077144" y="6119336"/>
            <a:ext cx="211485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err="1">
                <a:solidFill>
                  <a:schemeClr val="bg1"/>
                </a:solidFill>
                <a:effectLst/>
                <a:latin typeface="Montserrat" pitchFamily="2" charset="77"/>
              </a:rPr>
              <a:t>info@ardictech.com</a:t>
            </a:r>
            <a:endParaRPr lang="tr-TR" sz="1400" b="0" i="0">
              <a:solidFill>
                <a:schemeClr val="bg1"/>
              </a:solidFill>
              <a:effectLst/>
              <a:latin typeface="Montserrat" pitchFamily="2" charset="77"/>
            </a:endParaRPr>
          </a:p>
          <a:p>
            <a:r>
              <a:rPr lang="en-US" sz="1400" b="0" i="0" err="1">
                <a:solidFill>
                  <a:schemeClr val="bg1"/>
                </a:solidFill>
                <a:effectLst/>
                <a:latin typeface="Montserrat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www.ardictech.com</a:t>
            </a:r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 	</a:t>
            </a:r>
            <a:endParaRPr lang="en-US" sz="1400" b="0" i="0">
              <a:solidFill>
                <a:schemeClr val="bg1"/>
              </a:solidFill>
              <a:effectLst/>
              <a:latin typeface="Montserra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554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EE2282-F1E5-1E76-C7CB-490077F27F31}"/>
              </a:ext>
            </a:extLst>
          </p:cNvPr>
          <p:cNvSpPr txBox="1"/>
          <p:nvPr/>
        </p:nvSpPr>
        <p:spPr>
          <a:xfrm>
            <a:off x="176991" y="959834"/>
            <a:ext cx="11892446" cy="1021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TR"/>
            </a:defPPr>
            <a:lvl1pPr indent="0" algn="ctr">
              <a:lnSpc>
                <a:spcPts val="1463"/>
              </a:lnSpc>
              <a:spcAft>
                <a:spcPts val="600"/>
              </a:spcAft>
              <a:buNone/>
              <a:defRPr sz="1600" b="1">
                <a:solidFill>
                  <a:srgbClr val="FFFFFF"/>
                </a:solidFill>
                <a:latin typeface="Montserrat" pitchFamily="2" charset="77"/>
                <a:ea typeface="Inter" pitchFamily="34" charset="-122"/>
                <a:cs typeface="Inter" pitchFamily="34" charset="-120"/>
              </a:defRPr>
            </a:lvl1pPr>
          </a:lstStyle>
          <a:p>
            <a:r>
              <a:rPr lang="tr-TR" sz="4000">
                <a:latin typeface="Poppins" pitchFamily="2" charset="77"/>
                <a:cs typeface="Poppins" pitchFamily="2" charset="77"/>
              </a:rPr>
              <a:t>WE DONT AIM FOR STATIC PERFECTION</a:t>
            </a:r>
            <a:r>
              <a:rPr lang="en-US" sz="4000">
                <a:latin typeface="Poppins" pitchFamily="2" charset="77"/>
                <a:cs typeface="Poppins" pitchFamily="2" charset="77"/>
              </a:rPr>
              <a:t> </a:t>
            </a:r>
            <a:br>
              <a:rPr lang="en-US" sz="4000">
                <a:latin typeface="Poppins" pitchFamily="2" charset="77"/>
                <a:cs typeface="Poppins" pitchFamily="2" charset="77"/>
              </a:rPr>
            </a:br>
            <a:endParaRPr lang="tr-TR" sz="4000">
              <a:latin typeface="Poppins" pitchFamily="2" charset="77"/>
              <a:cs typeface="Poppins" pitchFamily="2" charset="77"/>
            </a:endParaRPr>
          </a:p>
          <a:p>
            <a:endParaRPr lang="tr-TR" sz="4000">
              <a:latin typeface="Poppins" pitchFamily="2" charset="77"/>
              <a:cs typeface="Poppins" pitchFamily="2" charset="77"/>
            </a:endParaRPr>
          </a:p>
          <a:p>
            <a:r>
              <a:rPr lang="tr-TR" sz="4000">
                <a:latin typeface="Poppins" pitchFamily="2" charset="77"/>
                <a:cs typeface="Poppins" pitchFamily="2" charset="77"/>
              </a:rPr>
              <a:t>BUT DYNAMIC </a:t>
            </a:r>
            <a:r>
              <a:rPr lang="tr-TR" sz="400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PRECISION</a:t>
            </a:r>
            <a:endParaRPr lang="en-US" sz="400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" name="Picture 9" descr="A logo with a triangle&#10;&#10;Description automatically generated">
            <a:extLst>
              <a:ext uri="{FF2B5EF4-FFF2-40B4-BE49-F238E27FC236}">
                <a16:creationId xmlns:a16="http://schemas.microsoft.com/office/drawing/2014/main" id="{22DD999A-3E9E-BB8E-4F0A-5ED20BBF3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12" name="Picture 11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D5B2BB7C-399A-6999-B43C-F83651791940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FC456131-2BE5-E109-E6BE-C6D70EADD9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899"/>
          <a:stretch/>
        </p:blipFill>
        <p:spPr>
          <a:xfrm>
            <a:off x="907188" y="2298830"/>
            <a:ext cx="2938283" cy="27717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326D7F-4B37-FFA8-8187-85003608E643}"/>
              </a:ext>
            </a:extLst>
          </p:cNvPr>
          <p:cNvSpPr txBox="1">
            <a:spLocks/>
          </p:cNvSpPr>
          <p:nvPr/>
        </p:nvSpPr>
        <p:spPr>
          <a:xfrm>
            <a:off x="5038523" y="2841433"/>
            <a:ext cx="4166562" cy="40643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TR"/>
            </a:defPPr>
            <a:lvl1pPr indent="0" algn="ctr">
              <a:lnSpc>
                <a:spcPts val="1463"/>
              </a:lnSpc>
              <a:spcAft>
                <a:spcPts val="600"/>
              </a:spcAft>
              <a:buNone/>
              <a:defRPr sz="4400" b="1">
                <a:solidFill>
                  <a:srgbClr val="FFFFFF"/>
                </a:solidFill>
                <a:latin typeface="Poppins" pitchFamily="2" charset="77"/>
                <a:ea typeface="Inter" pitchFamily="34" charset="-122"/>
                <a:cs typeface="Poppins" pitchFamily="2" charset="77"/>
              </a:defRPr>
            </a:lvl1pPr>
          </a:lstStyle>
          <a:p>
            <a:pPr>
              <a:lnSpc>
                <a:spcPct val="100000"/>
              </a:lnSpc>
            </a:pPr>
            <a:r>
              <a:rPr lang="tr-TR" sz="2000" b="0" noProof="0">
                <a:latin typeface="Montserrat" pitchFamily="2" charset="77"/>
              </a:rPr>
              <a:t>COMLETE AND </a:t>
            </a:r>
          </a:p>
          <a:p>
            <a:pPr>
              <a:lnSpc>
                <a:spcPct val="100000"/>
              </a:lnSpc>
            </a:pPr>
            <a:r>
              <a:rPr lang="tr-TR" sz="2000" b="0" noProof="0">
                <a:latin typeface="Montserrat" pitchFamily="2" charset="77"/>
              </a:rPr>
              <a:t>INCOMPLETE </a:t>
            </a:r>
          </a:p>
          <a:p>
            <a:pPr>
              <a:lnSpc>
                <a:spcPct val="100000"/>
              </a:lnSpc>
            </a:pPr>
            <a:r>
              <a:rPr lang="tr-TR" sz="2000" b="0" noProof="0">
                <a:latin typeface="Montserrat" pitchFamily="2" charset="77"/>
              </a:rPr>
              <a:t>AT HE SAME TIME </a:t>
            </a:r>
          </a:p>
          <a:p>
            <a:endParaRPr lang="tr-TR" sz="1600" b="0" noProof="0">
              <a:latin typeface="Montserrat" pitchFamily="2" charset="77"/>
            </a:endParaRPr>
          </a:p>
          <a:p>
            <a:r>
              <a:rPr lang="en-US" sz="1600" b="0" noProof="0">
                <a:latin typeface="Montserrat" pitchFamily="2" charset="77"/>
              </a:rPr>
              <a:t>Real Transformation is not a one-time project; It is is a living circle! A Circle of Continuous ”Becoming </a:t>
            </a:r>
          </a:p>
          <a:p>
            <a:endParaRPr lang="en-US" sz="1600" noProof="0">
              <a:latin typeface="Montserrat" pitchFamily="2" charset="77"/>
            </a:endParaRPr>
          </a:p>
          <a:p>
            <a:r>
              <a:rPr lang="en-US" sz="1600" noProof="0">
                <a:latin typeface="Montserrat" pitchFamily="2" charset="77"/>
              </a:rPr>
              <a:t>Alive, Evolving and Always in Motion</a:t>
            </a:r>
          </a:p>
          <a:p>
            <a:endParaRPr lang="en-US" sz="1600" noProof="0">
              <a:latin typeface="Montserrat" pitchFamily="2" charset="77"/>
            </a:endParaRPr>
          </a:p>
          <a:p>
            <a:endParaRPr lang="en-US" sz="1600" b="0">
              <a:latin typeface="Montserrat" pitchFamily="2" charset="7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F4ED9-A73F-2191-AE49-7BC72FEA3A26}"/>
              </a:ext>
            </a:extLst>
          </p:cNvPr>
          <p:cNvSpPr txBox="1"/>
          <p:nvPr/>
        </p:nvSpPr>
        <p:spPr>
          <a:xfrm>
            <a:off x="5208814" y="2513304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T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11FA7E-6A27-803A-7C78-9DD51A7AE84B}"/>
              </a:ext>
            </a:extLst>
          </p:cNvPr>
          <p:cNvSpPr txBox="1"/>
          <p:nvPr/>
        </p:nvSpPr>
        <p:spPr>
          <a:xfrm>
            <a:off x="983319" y="5173573"/>
            <a:ext cx="34586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noProof="0" err="1">
                <a:solidFill>
                  <a:schemeClr val="bg1"/>
                </a:solidFill>
                <a:latin typeface="Montserrat" pitchFamily="2" charset="77"/>
              </a:rPr>
              <a:t>Enso</a:t>
            </a:r>
            <a:r>
              <a:rPr lang="en-US" sz="1200" b="0" noProof="0">
                <a:solidFill>
                  <a:schemeClr val="bg1"/>
                </a:solidFill>
                <a:latin typeface="Montserrat" pitchFamily="2" charset="77"/>
              </a:rPr>
              <a:t> is a hand-drawn circle in Japanese Zen art, simple shape with a deep message: presence, clarity, and the idea that everything is connected</a:t>
            </a:r>
            <a:endParaRPr lang="en-TR" sz="12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8B50A5-C8A2-0F28-08E8-EA95DD5BA5BB}"/>
              </a:ext>
            </a:extLst>
          </p:cNvPr>
          <p:cNvSpPr txBox="1"/>
          <p:nvPr/>
        </p:nvSpPr>
        <p:spPr>
          <a:xfrm>
            <a:off x="5709691" y="2180783"/>
            <a:ext cx="33601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noProof="0">
                <a:solidFill>
                  <a:srgbClr val="47D7D7"/>
                </a:solidFill>
                <a:latin typeface="Montserrat" pitchFamily="2" charset="77"/>
                <a:ea typeface="+mn-ea"/>
              </a:rPr>
              <a:t>Operational Ensō</a:t>
            </a:r>
            <a:r>
              <a:rPr lang="en-US" sz="2400" b="1" i="0" noProof="0">
                <a:solidFill>
                  <a:srgbClr val="47D7D7"/>
                </a:solidFill>
                <a:effectLst/>
                <a:latin typeface="Montserrat" pitchFamily="2" charset="77"/>
              </a:rPr>
              <a:t>:</a:t>
            </a:r>
            <a:endParaRPr lang="en-TR" sz="2400" b="1">
              <a:solidFill>
                <a:srgbClr val="47D7D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7216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9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7E53A7-206E-00BB-5F07-959EA4D032DE}"/>
              </a:ext>
            </a:extLst>
          </p:cNvPr>
          <p:cNvSpPr/>
          <p:nvPr/>
        </p:nvSpPr>
        <p:spPr>
          <a:xfrm>
            <a:off x="8174922" y="1934069"/>
            <a:ext cx="3689793" cy="3072138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1C8A805-D731-7535-2916-63045FA9B6BC}"/>
              </a:ext>
            </a:extLst>
          </p:cNvPr>
          <p:cNvSpPr/>
          <p:nvPr/>
        </p:nvSpPr>
        <p:spPr>
          <a:xfrm>
            <a:off x="230284" y="1940594"/>
            <a:ext cx="3210265" cy="3073259"/>
          </a:xfrm>
          <a:prstGeom prst="roundRect">
            <a:avLst/>
          </a:prstGeom>
          <a:solidFill>
            <a:srgbClr val="1C1628">
              <a:alpha val="68651"/>
            </a:srgbClr>
          </a:solidFill>
          <a:ln>
            <a:solidFill>
              <a:srgbClr val="33415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E2282-F1E5-1E76-C7CB-490077F27F31}"/>
              </a:ext>
            </a:extLst>
          </p:cNvPr>
          <p:cNvSpPr txBox="1"/>
          <p:nvPr/>
        </p:nvSpPr>
        <p:spPr>
          <a:xfrm>
            <a:off x="557058" y="638912"/>
            <a:ext cx="100693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Your Path to Ensō, a</a:t>
            </a:r>
            <a:r>
              <a:rPr lang="en-US" sz="48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t Your Pace</a:t>
            </a:r>
            <a:r>
              <a:rPr lang="en-US" sz="48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  <a:t> </a:t>
            </a:r>
            <a:br>
              <a:rPr lang="en-US" sz="48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</a:br>
            <a:endParaRPr lang="en-US" sz="4800" b="1" i="0">
              <a:gradFill>
                <a:gsLst>
                  <a:gs pos="72000">
                    <a:srgbClr val="885EF7"/>
                  </a:gs>
                  <a:gs pos="47000">
                    <a:srgbClr val="5C73F7"/>
                  </a:gs>
                  <a:gs pos="23000">
                    <a:srgbClr val="4180F7"/>
                  </a:gs>
                </a:gsLst>
                <a:lin ang="18900000" scaled="1"/>
              </a:gradFill>
              <a:effectLst/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10" name="Picture 9" descr="A logo with a triangle&#10;&#10;Description automatically generated">
            <a:extLst>
              <a:ext uri="{FF2B5EF4-FFF2-40B4-BE49-F238E27FC236}">
                <a16:creationId xmlns:a16="http://schemas.microsoft.com/office/drawing/2014/main" id="{22DD999A-3E9E-BB8E-4F0A-5ED20BBF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692"/>
            <a:ext cx="599111" cy="599111"/>
          </a:xfrm>
          <a:prstGeom prst="rect">
            <a:avLst/>
          </a:prstGeom>
        </p:spPr>
      </p:pic>
      <p:pic>
        <p:nvPicPr>
          <p:cNvPr id="12" name="Picture 11" descr="A white letter c on a black background&#10;&#10;Description automatically generated">
            <a:extLst>
              <a:ext uri="{FF2B5EF4-FFF2-40B4-BE49-F238E27FC236}">
                <a16:creationId xmlns:a16="http://schemas.microsoft.com/office/drawing/2014/main" id="{D5B2BB7C-399A-6999-B43C-F8365179194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557058" y="263189"/>
            <a:ext cx="1135978" cy="1424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9E949C-82F7-092F-7D85-8BF5355313BC}"/>
              </a:ext>
            </a:extLst>
          </p:cNvPr>
          <p:cNvSpPr txBox="1"/>
          <p:nvPr/>
        </p:nvSpPr>
        <p:spPr>
          <a:xfrm>
            <a:off x="282901" y="2186581"/>
            <a:ext cx="3157648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400" b="1">
                <a:solidFill>
                  <a:schemeClr val="bg1"/>
                </a:solidFill>
                <a:latin typeface="Montserrat" pitchFamily="2" charset="77"/>
              </a:rPr>
              <a:t>For an Existing Stack</a:t>
            </a:r>
          </a:p>
          <a:p>
            <a:r>
              <a:rPr lang="en-TR" sz="1400" b="1">
                <a:solidFill>
                  <a:schemeClr val="bg1"/>
                </a:solidFill>
                <a:latin typeface="Montserrat" pitchFamily="2" charset="77"/>
              </a:rPr>
              <a:t> </a:t>
            </a:r>
          </a:p>
          <a:p>
            <a:r>
              <a:rPr lang="en-TR" sz="1400">
                <a:solidFill>
                  <a:schemeClr val="bg1"/>
                </a:solidFill>
                <a:latin typeface="Montserrat" pitchFamily="2" charset="77"/>
              </a:rPr>
              <a:t>We connect and enhance, don’t replace. Our platforms are open by design.</a:t>
            </a:r>
          </a:p>
          <a:p>
            <a:endParaRPr lang="en-TR" sz="14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400" b="1">
              <a:solidFill>
                <a:schemeClr val="bg1"/>
              </a:solidFill>
              <a:latin typeface="Montserrat" pitchFamily="2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3E521-43DF-6CA2-F698-D1636620A4C3}"/>
              </a:ext>
            </a:extLst>
          </p:cNvPr>
          <p:cNvSpPr txBox="1"/>
          <p:nvPr/>
        </p:nvSpPr>
        <p:spPr>
          <a:xfrm>
            <a:off x="8439900" y="2194785"/>
            <a:ext cx="3424815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R" sz="1400" b="1">
                <a:solidFill>
                  <a:schemeClr val="bg1"/>
                </a:solidFill>
                <a:latin typeface="Montserrat" pitchFamily="2" charset="77"/>
              </a:rPr>
              <a:t>For a Clean State </a:t>
            </a:r>
          </a:p>
          <a:p>
            <a:endParaRPr lang="en-US" sz="1400" b="1" cap="all">
              <a:solidFill>
                <a:srgbClr val="D8B4FE"/>
              </a:solidFill>
              <a:latin typeface="ui-sans-serif"/>
            </a:endParaRPr>
          </a:p>
          <a:p>
            <a:r>
              <a:rPr lang="en-US" sz="1400" b="1" i="0" cap="all">
                <a:solidFill>
                  <a:srgbClr val="D8B4FE"/>
                </a:solidFill>
                <a:effectLst/>
                <a:latin typeface="ui-sans-serif"/>
              </a:rPr>
              <a:t> </a:t>
            </a:r>
            <a:r>
              <a:rPr lang="en-TR" sz="1400">
                <a:solidFill>
                  <a:schemeClr val="bg1"/>
                </a:solidFill>
                <a:latin typeface="Montserrat" pitchFamily="2" charset="77"/>
              </a:rPr>
              <a:t>A full-stack 4-laye</a:t>
            </a:r>
            <a:r>
              <a:rPr lang="en-US" sz="1400">
                <a:solidFill>
                  <a:schemeClr val="bg1"/>
                </a:solidFill>
                <a:latin typeface="Montserrat" pitchFamily="2" charset="77"/>
              </a:rPr>
              <a:t>r</a:t>
            </a:r>
            <a:r>
              <a:rPr lang="en-TR" sz="1400">
                <a:solidFill>
                  <a:schemeClr val="bg1"/>
                </a:solidFill>
                <a:latin typeface="Montserrat" pitchFamily="2" charset="77"/>
              </a:rPr>
              <a:t> deployment from scratch. Go from zero to full visibility. </a:t>
            </a:r>
          </a:p>
          <a:p>
            <a:endParaRPr lang="en-TR" sz="1400">
              <a:solidFill>
                <a:schemeClr val="bg1"/>
              </a:solidFill>
              <a:latin typeface="Montserrat" pitchFamily="2" charset="77"/>
            </a:endParaRPr>
          </a:p>
          <a:p>
            <a:endParaRPr lang="en-TR" sz="1400" b="1">
              <a:solidFill>
                <a:srgbClr val="64748B"/>
              </a:solidFill>
              <a:latin typeface="Montserrat" pitchFamily="2" charset="77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68167A-18F2-88B9-0D27-F18CED61958D}"/>
              </a:ext>
            </a:extLst>
          </p:cNvPr>
          <p:cNvCxnSpPr>
            <a:cxnSpLocks/>
          </p:cNvCxnSpPr>
          <p:nvPr/>
        </p:nvCxnSpPr>
        <p:spPr>
          <a:xfrm>
            <a:off x="299555" y="1446965"/>
            <a:ext cx="11437174" cy="0"/>
          </a:xfrm>
          <a:prstGeom prst="line">
            <a:avLst/>
          </a:prstGeom>
          <a:ln w="28575">
            <a:gradFill flip="none" rotWithShape="1">
              <a:gsLst>
                <a:gs pos="0">
                  <a:srgbClr val="9302BF"/>
                </a:gs>
                <a:gs pos="15000">
                  <a:srgbClr val="5A00C0"/>
                </a:gs>
                <a:gs pos="47000">
                  <a:srgbClr val="6AB2F6"/>
                </a:gs>
                <a:gs pos="100000">
                  <a:srgbClr val="88EADE"/>
                </a:gs>
              </a:gsLst>
              <a:lin ang="54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A208AAB-BED3-018B-142E-29BF36AF769D}"/>
              </a:ext>
            </a:extLst>
          </p:cNvPr>
          <p:cNvSpPr txBox="1"/>
          <p:nvPr/>
        </p:nvSpPr>
        <p:spPr>
          <a:xfrm>
            <a:off x="4008403" y="5237860"/>
            <a:ext cx="459370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>
                <a:solidFill>
                  <a:srgbClr val="6BD4E4"/>
                </a:solidFill>
                <a:latin typeface="Montserrat" pitchFamily="2" charset="77"/>
              </a:rPr>
              <a:t>OUR APPROACH </a:t>
            </a:r>
            <a:r>
              <a:rPr lang="en-US" sz="1400">
                <a:solidFill>
                  <a:srgbClr val="6BD4E4"/>
                </a:solidFill>
                <a:latin typeface="Montserrat" pitchFamily="2" charset="77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rgbClr val="6BD4E4"/>
                </a:solidFill>
                <a:latin typeface="Montserrat" pitchFamily="2" charset="77"/>
              </a:rPr>
              <a:t>Act as the ‘Intelligence Wrapper’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rgbClr val="6BD4E4"/>
                </a:solidFill>
                <a:latin typeface="Montserrat" pitchFamily="2" charset="77"/>
              </a:rPr>
              <a:t>Pull data from legacy systems via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rgbClr val="6BD4E4"/>
                </a:solidFill>
                <a:latin typeface="Montserrat" pitchFamily="2" charset="77"/>
              </a:rPr>
              <a:t>Enrich it with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i="1">
                <a:solidFill>
                  <a:srgbClr val="6BD4E4"/>
                </a:solidFill>
                <a:latin typeface="Montserrat" pitchFamily="2" charset="77"/>
              </a:rPr>
              <a:t>Deliver it via conversational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R" sz="1400" i="1">
              <a:solidFill>
                <a:srgbClr val="6BD4E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B14DE3-76A9-FA46-AD86-11E3A0EDC54C}"/>
              </a:ext>
            </a:extLst>
          </p:cNvPr>
          <p:cNvSpPr txBox="1"/>
          <p:nvPr/>
        </p:nvSpPr>
        <p:spPr>
          <a:xfrm>
            <a:off x="370956" y="3632571"/>
            <a:ext cx="3368966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i="0" cap="all">
                <a:solidFill>
                  <a:srgbClr val="93C5FD"/>
                </a:solidFill>
                <a:effectLst/>
                <a:latin typeface="ui-sans-serif"/>
              </a:rPr>
              <a:t>Seamless Integration</a:t>
            </a:r>
          </a:p>
          <a:p>
            <a:pPr marL="285750" indent="-285750">
              <a:spcBef>
                <a:spcPts val="600"/>
              </a:spcBef>
              <a:buClr>
                <a:srgbClr val="93C5FE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Connect via read-only APIs</a:t>
            </a:r>
          </a:p>
          <a:p>
            <a:pPr marL="285750" indent="-285750">
              <a:spcBef>
                <a:spcPts val="600"/>
              </a:spcBef>
              <a:buClr>
                <a:srgbClr val="93C5FE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Ingest ‘Dark Data’ to a Data Lake</a:t>
            </a:r>
          </a:p>
          <a:p>
            <a:pPr marL="285750" indent="-285750">
              <a:spcBef>
                <a:spcPts val="600"/>
              </a:spcBef>
              <a:buClr>
                <a:srgbClr val="93C5FE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Deploy the CWF - </a:t>
            </a:r>
            <a:r>
              <a:rPr lang="en-US" sz="1200">
                <a:solidFill>
                  <a:srgbClr val="93C5FE"/>
                </a:solidFill>
                <a:latin typeface="Montserrat" pitchFamily="2" charset="77"/>
              </a:rPr>
              <a:t>‘Truth Layer’</a:t>
            </a:r>
            <a:endParaRPr lang="en-TR" sz="1200">
              <a:solidFill>
                <a:srgbClr val="93C5FE"/>
              </a:solidFill>
              <a:latin typeface="Montserrat" pitchFamily="2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F95AAF-0D15-96A9-F537-67B8A6661D39}"/>
              </a:ext>
            </a:extLst>
          </p:cNvPr>
          <p:cNvSpPr txBox="1"/>
          <p:nvPr/>
        </p:nvSpPr>
        <p:spPr>
          <a:xfrm>
            <a:off x="230286" y="5271046"/>
            <a:ext cx="321026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TR" sz="1100">
              <a:solidFill>
                <a:schemeClr val="bg1"/>
              </a:solidFill>
              <a:latin typeface="Montserrat" pitchFamily="2" charset="77"/>
            </a:endParaRPr>
          </a:p>
          <a:p>
            <a:r>
              <a:rPr lang="en-TR" sz="1100" b="1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Ideal for</a:t>
            </a:r>
            <a:r>
              <a:rPr lang="en-TR" sz="1100">
                <a:solidFill>
                  <a:schemeClr val="bg1">
                    <a:lumMod val="65000"/>
                  </a:schemeClr>
                </a:solidFill>
                <a:latin typeface="Montserrat" pitchFamily="2" charset="77"/>
              </a:rPr>
              <a:t>: companies looking to augment current systems or unlock stalled projects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0A0276-BFD3-F7EC-D97E-149CD0E6546F}"/>
              </a:ext>
            </a:extLst>
          </p:cNvPr>
          <p:cNvSpPr txBox="1"/>
          <p:nvPr/>
        </p:nvSpPr>
        <p:spPr>
          <a:xfrm>
            <a:off x="8352492" y="5426591"/>
            <a:ext cx="34841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R"/>
            </a:defPPr>
            <a:lvl1pPr>
              <a:defRPr sz="12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r>
              <a:rPr lang="en-TR" sz="1100">
                <a:solidFill>
                  <a:schemeClr val="bg1">
                    <a:lumMod val="65000"/>
                  </a:schemeClr>
                </a:solidFill>
              </a:rPr>
              <a:t>Ideal for: companies starting or re-platforming their digital journey.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A626F-A2C3-5119-56F4-CC9A0A5BC7BA}"/>
              </a:ext>
            </a:extLst>
          </p:cNvPr>
          <p:cNvSpPr txBox="1"/>
          <p:nvPr/>
        </p:nvSpPr>
        <p:spPr>
          <a:xfrm>
            <a:off x="8426821" y="3511858"/>
            <a:ext cx="3557359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cap="all">
                <a:solidFill>
                  <a:srgbClr val="D8B4FE"/>
                </a:solidFill>
                <a:effectLst/>
                <a:latin typeface="ui-sans-serif"/>
              </a:rPr>
              <a:t>Rapid Deployment</a:t>
            </a:r>
          </a:p>
          <a:p>
            <a:pPr marL="285750" indent="-285750">
              <a:spcBef>
                <a:spcPts val="600"/>
              </a:spcBef>
              <a:buClr>
                <a:srgbClr val="D8B4FF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IoT-Ignite sensors and gateways</a:t>
            </a:r>
          </a:p>
          <a:p>
            <a:pPr marL="285750" indent="-285750">
              <a:spcBef>
                <a:spcPts val="600"/>
              </a:spcBef>
              <a:buClr>
                <a:srgbClr val="D8B4FF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latin typeface="Montserrat" pitchFamily="2" charset="77"/>
              </a:rPr>
              <a:t>Full ArMES implementation</a:t>
            </a:r>
          </a:p>
          <a:p>
            <a:pPr marL="285750" indent="-285750">
              <a:spcBef>
                <a:spcPts val="600"/>
              </a:spcBef>
              <a:buClr>
                <a:srgbClr val="D8B4FF"/>
              </a:buClr>
              <a:buFont typeface="Arial" panose="020B0604020202020204" pitchFamily="34" charset="0"/>
              <a:buChar char="•"/>
            </a:pPr>
            <a:r>
              <a:rPr lang="tr-TR" sz="1200" err="1">
                <a:solidFill>
                  <a:srgbClr val="D6B3FD"/>
                </a:solidFill>
                <a:latin typeface="Montserrat" pitchFamily="2" charset="77"/>
              </a:rPr>
              <a:t>Immediate</a:t>
            </a:r>
            <a:r>
              <a:rPr lang="tr-TR" sz="1200">
                <a:solidFill>
                  <a:srgbClr val="D6B3FD"/>
                </a:solidFill>
                <a:latin typeface="Montserrat" pitchFamily="2" charset="77"/>
              </a:rPr>
              <a:t> </a:t>
            </a:r>
            <a:r>
              <a:rPr lang="tr-TR" sz="1200" err="1">
                <a:solidFill>
                  <a:srgbClr val="D6B3FD"/>
                </a:solidFill>
                <a:latin typeface="Montserrat" pitchFamily="2" charset="77"/>
              </a:rPr>
              <a:t>Visibility</a:t>
            </a:r>
            <a:r>
              <a:rPr lang="tr-TR" sz="1200">
                <a:solidFill>
                  <a:srgbClr val="D6B3FD"/>
                </a:solidFill>
                <a:latin typeface="Montserrat" pitchFamily="2" charset="77"/>
              </a:rPr>
              <a:t> (</a:t>
            </a:r>
            <a:r>
              <a:rPr lang="tr-TR" sz="1200" err="1">
                <a:solidFill>
                  <a:srgbClr val="D6B3FD"/>
                </a:solidFill>
                <a:latin typeface="Montserrat" pitchFamily="2" charset="77"/>
              </a:rPr>
              <a:t>weeks</a:t>
            </a:r>
            <a:r>
              <a:rPr lang="tr-TR" sz="1200">
                <a:solidFill>
                  <a:srgbClr val="D6B3FD"/>
                </a:solidFill>
                <a:latin typeface="Montserrat" pitchFamily="2" charset="77"/>
              </a:rPr>
              <a:t>, not </a:t>
            </a:r>
            <a:r>
              <a:rPr lang="tr-TR" sz="1200" err="1">
                <a:solidFill>
                  <a:srgbClr val="D6B3FD"/>
                </a:solidFill>
                <a:latin typeface="Montserrat" pitchFamily="2" charset="77"/>
              </a:rPr>
              <a:t>years</a:t>
            </a:r>
            <a:r>
              <a:rPr lang="tr-TR" sz="1400">
                <a:solidFill>
                  <a:srgbClr val="D6B3FD"/>
                </a:solidFill>
                <a:latin typeface="Montserrat" pitchFamily="2" charset="77"/>
              </a:rPr>
              <a:t>)</a:t>
            </a:r>
            <a:endParaRPr lang="en-TR" sz="1400">
              <a:solidFill>
                <a:srgbClr val="D6B3FD"/>
              </a:solidFill>
              <a:latin typeface="Montserrat" pitchFamily="2" charset="77"/>
            </a:endParaRPr>
          </a:p>
        </p:txBody>
      </p:sp>
      <p:pic>
        <p:nvPicPr>
          <p:cNvPr id="9" name="Picture 8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8293F7-FA33-55F5-69D8-67BF4ED47E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06" t="1381" r="7322"/>
          <a:stretch/>
        </p:blipFill>
        <p:spPr>
          <a:xfrm>
            <a:off x="3809401" y="1887283"/>
            <a:ext cx="4158560" cy="316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81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B36CD7F-4CB7-8719-8B2F-737D9AE03B26}"/>
              </a:ext>
            </a:extLst>
          </p:cNvPr>
          <p:cNvSpPr txBox="1"/>
          <p:nvPr/>
        </p:nvSpPr>
        <p:spPr>
          <a:xfrm>
            <a:off x="1751825" y="402337"/>
            <a:ext cx="803121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T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tr-TR" sz="28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A </a:t>
            </a:r>
            <a:r>
              <a:rPr lang="tr-TR" sz="2800" b="1" err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Unified</a:t>
            </a:r>
            <a:r>
              <a:rPr lang="tr-TR" sz="28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 4 </a:t>
            </a:r>
            <a:r>
              <a:rPr lang="tr-TR" sz="2800" b="1" err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layer</a:t>
            </a:r>
            <a:r>
              <a:rPr lang="tr-TR" sz="2800" b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tr-TR" sz="2800" b="1" err="1">
                <a:solidFill>
                  <a:srgbClr val="FFFFFF"/>
                </a:solidFill>
                <a:latin typeface="Poppins" pitchFamily="2" charset="77"/>
                <a:cs typeface="Poppins" pitchFamily="2" charset="77"/>
              </a:rPr>
              <a:t>Architecture</a:t>
            </a:r>
            <a:br>
              <a:rPr lang="en-US" sz="2800" b="1" i="0">
                <a:solidFill>
                  <a:srgbClr val="FFFFFF"/>
                </a:solidFill>
                <a:effectLst/>
                <a:latin typeface="Poppins" pitchFamily="2" charset="77"/>
                <a:cs typeface="Poppins" pitchFamily="2" charset="77"/>
              </a:rPr>
            </a:br>
            <a:endParaRPr lang="en-US" sz="2800" b="1" i="0">
              <a:gradFill>
                <a:gsLst>
                  <a:gs pos="72000">
                    <a:srgbClr val="885EF7"/>
                  </a:gs>
                  <a:gs pos="47000">
                    <a:srgbClr val="5C73F7"/>
                  </a:gs>
                  <a:gs pos="23000">
                    <a:srgbClr val="4180F7"/>
                  </a:gs>
                </a:gsLst>
                <a:lin ang="18900000" scaled="1"/>
              </a:gradFill>
              <a:effectLst/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6A88E5F-DE1F-F35F-E08A-20126B4B2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8" y="1356444"/>
            <a:ext cx="9997185" cy="514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25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1CF5A4-6190-5599-19DB-B7AD211F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7" y="222807"/>
            <a:ext cx="12037520" cy="636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15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9FDDB-C59D-217A-89EE-2C4F9CEB1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14" y="792934"/>
            <a:ext cx="8475549" cy="460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93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427EA4-A553-EB18-2FA2-814AED35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905" y="962024"/>
            <a:ext cx="6936189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58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298CF4-E8BB-5B53-CD6E-9438024EA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45" y="978622"/>
            <a:ext cx="9584925" cy="532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23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1279</Words>
  <Application>Microsoft Macintosh PowerPoint</Application>
  <PresentationFormat>Widescreen</PresentationFormat>
  <Paragraphs>270</Paragraphs>
  <Slides>20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Montserrat</vt:lpstr>
      <vt:lpstr>Poppins</vt:lpstr>
      <vt:lpstr>ui-sans-serif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 Kahveci</dc:creator>
  <cp:lastModifiedBy>Tunç Kahveci</cp:lastModifiedBy>
  <cp:revision>2</cp:revision>
  <dcterms:created xsi:type="dcterms:W3CDTF">2025-11-23T13:23:19Z</dcterms:created>
  <dcterms:modified xsi:type="dcterms:W3CDTF">2026-01-13T12:01:57Z</dcterms:modified>
</cp:coreProperties>
</file>